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883C-126D-4EFB-96EC-749CC00D1AA8}" type="datetimeFigureOut">
              <a:rPr lang="en-GB" smtClean="0"/>
              <a:t>18/04/2016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66F8-D939-4E76-A99B-390EDE727F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174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883C-126D-4EFB-96EC-749CC00D1AA8}" type="datetimeFigureOut">
              <a:rPr lang="en-GB" smtClean="0"/>
              <a:t>18/04/2016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66F8-D939-4E76-A99B-390EDE727F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755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883C-126D-4EFB-96EC-749CC00D1AA8}" type="datetimeFigureOut">
              <a:rPr lang="en-GB" smtClean="0"/>
              <a:t>18/04/2016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66F8-D939-4E76-A99B-390EDE727F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25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883C-126D-4EFB-96EC-749CC00D1AA8}" type="datetimeFigureOut">
              <a:rPr lang="en-GB" smtClean="0"/>
              <a:t>18/04/2016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66F8-D939-4E76-A99B-390EDE727F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295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883C-126D-4EFB-96EC-749CC00D1AA8}" type="datetimeFigureOut">
              <a:rPr lang="en-GB" smtClean="0"/>
              <a:t>18/04/2016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66F8-D939-4E76-A99B-390EDE727F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117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883C-126D-4EFB-96EC-749CC00D1AA8}" type="datetimeFigureOut">
              <a:rPr lang="en-GB" smtClean="0"/>
              <a:t>18/04/2016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66F8-D939-4E76-A99B-390EDE727F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295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883C-126D-4EFB-96EC-749CC00D1AA8}" type="datetimeFigureOut">
              <a:rPr lang="en-GB" smtClean="0"/>
              <a:t>18/04/2016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66F8-D939-4E76-A99B-390EDE727F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042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883C-126D-4EFB-96EC-749CC00D1AA8}" type="datetimeFigureOut">
              <a:rPr lang="en-GB" smtClean="0"/>
              <a:t>18/04/2016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66F8-D939-4E76-A99B-390EDE727F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947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883C-126D-4EFB-96EC-749CC00D1AA8}" type="datetimeFigureOut">
              <a:rPr lang="en-GB" smtClean="0"/>
              <a:t>18/04/2016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66F8-D939-4E76-A99B-390EDE727F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92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883C-126D-4EFB-96EC-749CC00D1AA8}" type="datetimeFigureOut">
              <a:rPr lang="en-GB" smtClean="0"/>
              <a:t>18/04/2016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66F8-D939-4E76-A99B-390EDE727F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06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883C-126D-4EFB-96EC-749CC00D1AA8}" type="datetimeFigureOut">
              <a:rPr lang="en-GB" smtClean="0"/>
              <a:t>18/04/2016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66F8-D939-4E76-A99B-390EDE727F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007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883C-126D-4EFB-96EC-749CC00D1AA8}" type="datetimeFigureOut">
              <a:rPr lang="en-GB" smtClean="0"/>
              <a:t>18/04/2016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66F8-D939-4E76-A99B-390EDE727F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121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0.emf"/><Relationship Id="rId5" Type="http://schemas.openxmlformats.org/officeDocument/2006/relationships/image" Target="../media/image1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ChangeArrowheads="1"/>
          </p:cNvSpPr>
          <p:nvPr/>
        </p:nvSpPr>
        <p:spPr bwMode="auto">
          <a:xfrm>
            <a:off x="2755551" y="5948017"/>
            <a:ext cx="6786008" cy="41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56" tIns="45779" rIns="93156" bIns="45779"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2086" b="0">
                <a:solidFill>
                  <a:srgbClr val="FFFFFF"/>
                </a:solidFill>
              </a:rPr>
              <a:t>Timothy R. Walsh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8368" y="372922"/>
            <a:ext cx="8330965" cy="2428560"/>
          </a:xfrm>
          <a:prstGeom prst="rect">
            <a:avLst/>
          </a:prstGeom>
          <a:noFill/>
        </p:spPr>
        <p:txBody>
          <a:bodyPr lIns="82877" tIns="41439" rIns="82877" bIns="41439">
            <a:spAutoFit/>
          </a:bodyPr>
          <a:lstStyle/>
          <a:p>
            <a:pPr algn="ctr">
              <a:lnSpc>
                <a:spcPct val="80000"/>
              </a:lnSpc>
              <a:spcBef>
                <a:spcPct val="40000"/>
              </a:spcBef>
              <a:spcAft>
                <a:spcPct val="40000"/>
              </a:spcAft>
              <a:buClr>
                <a:srgbClr val="006666"/>
              </a:buClr>
              <a:buFont typeface="Arial" pitchFamily="34" charset="0"/>
              <a:buNone/>
              <a:defRPr/>
            </a:pPr>
            <a:endParaRPr lang="en-AU" sz="3628" i="1" dirty="0">
              <a:solidFill>
                <a:schemeClr val="bg2">
                  <a:lumMod val="10000"/>
                </a:schemeClr>
              </a:solidFill>
              <a:latin typeface="Calibri" pitchFamily="34" charset="0"/>
              <a:ea typeface="MS PGothic" charset="0"/>
              <a:cs typeface="Calibri" pitchFamily="34" charset="0"/>
            </a:endParaRPr>
          </a:p>
          <a:p>
            <a:pPr>
              <a:defRPr/>
            </a:pPr>
            <a:endParaRPr lang="en-US" sz="3628" dirty="0">
              <a:latin typeface="Arial Narrow" charset="0"/>
              <a:ea typeface="MS PGothic" charset="0"/>
              <a:cs typeface="MS PGothic" charset="0"/>
            </a:endParaRPr>
          </a:p>
          <a:p>
            <a:pPr algn="ctr">
              <a:defRPr/>
            </a:pPr>
            <a:r>
              <a:rPr lang="en-US" sz="3628" i="1" dirty="0">
                <a:latin typeface="+mj-lt"/>
                <a:ea typeface="MS PGothic" charset="0"/>
                <a:cs typeface="MS PGothic" charset="0"/>
              </a:rPr>
              <a:t> Colistin resistance - what we found and why it matters </a:t>
            </a:r>
            <a:r>
              <a:rPr lang="en-US" sz="3628" dirty="0">
                <a:latin typeface="Arial Narrow" charset="0"/>
                <a:ea typeface="MS PGothic" charset="0"/>
                <a:cs typeface="MS PGothic" charset="0"/>
              </a:rPr>
              <a:t>	</a:t>
            </a:r>
          </a:p>
        </p:txBody>
      </p:sp>
      <p:pic>
        <p:nvPicPr>
          <p:cNvPr id="9219" name="Picture 6" descr="11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901" y="4680949"/>
            <a:ext cx="2335435" cy="213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189" y="3563627"/>
            <a:ext cx="1989871" cy="228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040" y="4761581"/>
            <a:ext cx="1504642" cy="195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04145" y="2854112"/>
            <a:ext cx="3519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Professor Tim Walsh</a:t>
            </a:r>
          </a:p>
        </p:txBody>
      </p:sp>
    </p:spTree>
    <p:extLst>
      <p:ext uri="{BB962C8B-B14F-4D97-AF65-F5344CB8AC3E}">
        <p14:creationId xmlns:p14="http://schemas.microsoft.com/office/powerpoint/2010/main" val="394240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28"/>
              <a:t>What is the pre-antibiotic Era?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443104" y="1991312"/>
            <a:ext cx="7114293" cy="819274"/>
          </a:xfrm>
          <a:prstGeom prst="roundRect">
            <a:avLst/>
          </a:prstGeom>
          <a:solidFill>
            <a:srgbClr val="00B05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1" tIns="41460" rIns="82921" bIns="41460" anchor="ctr"/>
          <a:lstStyle/>
          <a:p>
            <a:pPr algn="ctr">
              <a:defRPr/>
            </a:pPr>
            <a:endParaRPr lang="en-GB" sz="1633"/>
          </a:p>
        </p:txBody>
      </p:sp>
      <p:sp>
        <p:nvSpPr>
          <p:cNvPr id="4" name="Rounded Rectangle 3"/>
          <p:cNvSpPr/>
          <p:nvPr/>
        </p:nvSpPr>
        <p:spPr>
          <a:xfrm>
            <a:off x="2443104" y="3616901"/>
            <a:ext cx="7114293" cy="820714"/>
          </a:xfrm>
          <a:prstGeom prst="roundRect">
            <a:avLst/>
          </a:prstGeom>
          <a:solidFill>
            <a:srgbClr val="FFC00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1" tIns="41460" rIns="82921" bIns="41460" anchor="ctr"/>
          <a:lstStyle/>
          <a:p>
            <a:pPr algn="ctr">
              <a:defRPr/>
            </a:pPr>
            <a:endParaRPr lang="en-GB" sz="1633"/>
          </a:p>
        </p:txBody>
      </p:sp>
      <p:sp>
        <p:nvSpPr>
          <p:cNvPr id="5" name="Rounded Rectangle 4"/>
          <p:cNvSpPr/>
          <p:nvPr/>
        </p:nvSpPr>
        <p:spPr>
          <a:xfrm>
            <a:off x="2443104" y="5243930"/>
            <a:ext cx="7114293" cy="819274"/>
          </a:xfrm>
          <a:prstGeom prst="roundRect">
            <a:avLst/>
          </a:prstGeom>
          <a:solidFill>
            <a:srgbClr val="FF000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1" tIns="41460" rIns="82921" bIns="41460" anchor="ctr"/>
          <a:lstStyle/>
          <a:p>
            <a:pPr algn="ctr">
              <a:defRPr/>
            </a:pPr>
            <a:endParaRPr lang="en-GB" sz="1633"/>
          </a:p>
        </p:txBody>
      </p:sp>
      <p:sp>
        <p:nvSpPr>
          <p:cNvPr id="10245" name="TextBox 5"/>
          <p:cNvSpPr txBox="1">
            <a:spLocks noChangeArrowheads="1"/>
          </p:cNvSpPr>
          <p:nvPr/>
        </p:nvSpPr>
        <p:spPr bwMode="auto">
          <a:xfrm>
            <a:off x="2795867" y="2073383"/>
            <a:ext cx="6341094" cy="60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21" tIns="41460" rIns="82921" bIns="41460"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GB" altLang="en-US" sz="3356"/>
              <a:t>Multi-drug Resistance (MDR)</a:t>
            </a:r>
          </a:p>
        </p:txBody>
      </p:sp>
      <p:sp>
        <p:nvSpPr>
          <p:cNvPr id="10246" name="TextBox 6"/>
          <p:cNvSpPr txBox="1">
            <a:spLocks noChangeArrowheads="1"/>
          </p:cNvSpPr>
          <p:nvPr/>
        </p:nvSpPr>
        <p:spPr bwMode="auto">
          <a:xfrm>
            <a:off x="2795867" y="3734968"/>
            <a:ext cx="6341094" cy="60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21" tIns="41460" rIns="82921" bIns="41460"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GB" altLang="en-US" sz="3356"/>
              <a:t>Extensively-drug Resistance (XDR)</a:t>
            </a:r>
          </a:p>
        </p:txBody>
      </p:sp>
      <p:sp>
        <p:nvSpPr>
          <p:cNvPr id="10247" name="TextBox 8"/>
          <p:cNvSpPr txBox="1">
            <a:spLocks noChangeArrowheads="1"/>
          </p:cNvSpPr>
          <p:nvPr/>
        </p:nvSpPr>
        <p:spPr bwMode="auto">
          <a:xfrm>
            <a:off x="2872179" y="5360558"/>
            <a:ext cx="6341094" cy="60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21" tIns="41460" rIns="82921" bIns="41460"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GB" altLang="en-US" sz="3356"/>
              <a:t>Pan-drug Resistance (PDR)</a:t>
            </a:r>
          </a:p>
        </p:txBody>
      </p:sp>
      <p:sp>
        <p:nvSpPr>
          <p:cNvPr id="10" name="Down Arrow 9"/>
          <p:cNvSpPr/>
          <p:nvPr/>
        </p:nvSpPr>
        <p:spPr>
          <a:xfrm>
            <a:off x="3970783" y="2987688"/>
            <a:ext cx="472270" cy="46363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1" tIns="41460" rIns="82921" bIns="41460" anchor="ctr"/>
          <a:lstStyle/>
          <a:p>
            <a:pPr algn="ctr">
              <a:defRPr/>
            </a:pPr>
            <a:endParaRPr lang="en-GB" sz="1633"/>
          </a:p>
        </p:txBody>
      </p:sp>
      <p:sp>
        <p:nvSpPr>
          <p:cNvPr id="11" name="Down Arrow 10"/>
          <p:cNvSpPr/>
          <p:nvPr/>
        </p:nvSpPr>
        <p:spPr>
          <a:xfrm>
            <a:off x="3970783" y="4603198"/>
            <a:ext cx="472270" cy="46363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1" tIns="41460" rIns="82921" bIns="41460" anchor="ctr"/>
          <a:lstStyle/>
          <a:p>
            <a:pPr algn="ctr">
              <a:defRPr/>
            </a:pPr>
            <a:endParaRPr lang="en-GB" sz="1633"/>
          </a:p>
        </p:txBody>
      </p:sp>
      <p:sp>
        <p:nvSpPr>
          <p:cNvPr id="10250" name="TextBox 11"/>
          <p:cNvSpPr txBox="1">
            <a:spLocks noChangeArrowheads="1"/>
          </p:cNvSpPr>
          <p:nvPr/>
        </p:nvSpPr>
        <p:spPr bwMode="auto">
          <a:xfrm>
            <a:off x="4612956" y="2914255"/>
            <a:ext cx="5439749" cy="488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21" tIns="41460" rIns="82921" bIns="41460"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 sz="2630"/>
              <a:t>e.g. NDM-1 (resistance to carbapenems) </a:t>
            </a:r>
          </a:p>
        </p:txBody>
      </p:sp>
      <p:sp>
        <p:nvSpPr>
          <p:cNvPr id="10251" name="TextBox 12"/>
          <p:cNvSpPr txBox="1">
            <a:spLocks noChangeArrowheads="1"/>
          </p:cNvSpPr>
          <p:nvPr/>
        </p:nvSpPr>
        <p:spPr bwMode="auto">
          <a:xfrm>
            <a:off x="4612956" y="4590239"/>
            <a:ext cx="6187031" cy="488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21" tIns="41460" rIns="82921" bIns="41460"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 sz="2630" b="0"/>
              <a:t>e.g. MCR-1 (resistance to polymixins/colistin</a:t>
            </a:r>
            <a:r>
              <a:rPr lang="en-GB" altLang="en-US" sz="263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288890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92" y="234626"/>
            <a:ext cx="8330581" cy="630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04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913" y="92151"/>
            <a:ext cx="7791022" cy="6241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1354579" y="6436125"/>
            <a:ext cx="9551957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633"/>
              <a:t>Bettiol et al.,  2015. Antimicrob Agents Chemother. 59(7):3695-9. </a:t>
            </a:r>
          </a:p>
        </p:txBody>
      </p:sp>
    </p:spTree>
    <p:extLst>
      <p:ext uri="{BB962C8B-B14F-4D97-AF65-F5344CB8AC3E}">
        <p14:creationId xmlns:p14="http://schemas.microsoft.com/office/powerpoint/2010/main" val="2049941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 descr="IM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867" y="845193"/>
            <a:ext cx="9642668" cy="5144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397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28"/>
              <a:t>What is the pre-antibiotic Era?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443104" y="1991312"/>
            <a:ext cx="7114293" cy="819274"/>
          </a:xfrm>
          <a:prstGeom prst="roundRect">
            <a:avLst/>
          </a:prstGeom>
          <a:solidFill>
            <a:srgbClr val="00B05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1" tIns="41460" rIns="82921" bIns="41460" anchor="ctr"/>
          <a:lstStyle/>
          <a:p>
            <a:pPr algn="ctr">
              <a:defRPr/>
            </a:pPr>
            <a:endParaRPr lang="en-GB" sz="1633"/>
          </a:p>
        </p:txBody>
      </p:sp>
      <p:sp>
        <p:nvSpPr>
          <p:cNvPr id="4" name="Rounded Rectangle 3"/>
          <p:cNvSpPr/>
          <p:nvPr/>
        </p:nvSpPr>
        <p:spPr>
          <a:xfrm>
            <a:off x="2443104" y="3616901"/>
            <a:ext cx="7114293" cy="820714"/>
          </a:xfrm>
          <a:prstGeom prst="roundRect">
            <a:avLst/>
          </a:prstGeom>
          <a:solidFill>
            <a:srgbClr val="FFC00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1" tIns="41460" rIns="82921" bIns="41460" anchor="ctr"/>
          <a:lstStyle/>
          <a:p>
            <a:pPr algn="ctr">
              <a:defRPr/>
            </a:pPr>
            <a:endParaRPr lang="en-GB" sz="1633"/>
          </a:p>
        </p:txBody>
      </p:sp>
      <p:sp>
        <p:nvSpPr>
          <p:cNvPr id="5" name="Rounded Rectangle 4"/>
          <p:cNvSpPr/>
          <p:nvPr/>
        </p:nvSpPr>
        <p:spPr>
          <a:xfrm>
            <a:off x="2443104" y="5243930"/>
            <a:ext cx="7114293" cy="819274"/>
          </a:xfrm>
          <a:prstGeom prst="roundRect">
            <a:avLst/>
          </a:prstGeom>
          <a:solidFill>
            <a:srgbClr val="FF000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1" tIns="41460" rIns="82921" bIns="41460" anchor="ctr"/>
          <a:lstStyle/>
          <a:p>
            <a:pPr algn="ctr">
              <a:defRPr/>
            </a:pPr>
            <a:endParaRPr lang="en-GB" sz="1633"/>
          </a:p>
        </p:txBody>
      </p:sp>
      <p:sp>
        <p:nvSpPr>
          <p:cNvPr id="14341" name="TextBox 5"/>
          <p:cNvSpPr txBox="1">
            <a:spLocks noChangeArrowheads="1"/>
          </p:cNvSpPr>
          <p:nvPr/>
        </p:nvSpPr>
        <p:spPr bwMode="auto">
          <a:xfrm>
            <a:off x="2795867" y="2073383"/>
            <a:ext cx="6341094" cy="60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21" tIns="41460" rIns="82921" bIns="41460"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GB" altLang="en-US" sz="3356"/>
              <a:t>Multi-drug Resistance</a:t>
            </a:r>
          </a:p>
        </p:txBody>
      </p:sp>
      <p:sp>
        <p:nvSpPr>
          <p:cNvPr id="14342" name="TextBox 6"/>
          <p:cNvSpPr txBox="1">
            <a:spLocks noChangeArrowheads="1"/>
          </p:cNvSpPr>
          <p:nvPr/>
        </p:nvSpPr>
        <p:spPr bwMode="auto">
          <a:xfrm>
            <a:off x="2795867" y="3734968"/>
            <a:ext cx="6341094" cy="60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21" tIns="41460" rIns="82921" bIns="41460"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GB" altLang="en-US" sz="3356"/>
              <a:t>Extensively-drug Resistance</a:t>
            </a:r>
          </a:p>
        </p:txBody>
      </p:sp>
      <p:sp>
        <p:nvSpPr>
          <p:cNvPr id="14343" name="TextBox 8"/>
          <p:cNvSpPr txBox="1">
            <a:spLocks noChangeArrowheads="1"/>
          </p:cNvSpPr>
          <p:nvPr/>
        </p:nvSpPr>
        <p:spPr bwMode="auto">
          <a:xfrm>
            <a:off x="2795867" y="5360558"/>
            <a:ext cx="6341094" cy="60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21" tIns="41460" rIns="82921" bIns="41460"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GB" altLang="en-US" sz="3356"/>
              <a:t>Pan-drug Resistance</a:t>
            </a:r>
          </a:p>
        </p:txBody>
      </p:sp>
      <p:sp>
        <p:nvSpPr>
          <p:cNvPr id="10" name="Down Arrow 9"/>
          <p:cNvSpPr/>
          <p:nvPr/>
        </p:nvSpPr>
        <p:spPr>
          <a:xfrm>
            <a:off x="3970783" y="2987688"/>
            <a:ext cx="472270" cy="46363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1" tIns="41460" rIns="82921" bIns="41460" anchor="ctr"/>
          <a:lstStyle/>
          <a:p>
            <a:pPr algn="ctr">
              <a:defRPr/>
            </a:pPr>
            <a:endParaRPr lang="en-GB" sz="1633"/>
          </a:p>
        </p:txBody>
      </p:sp>
      <p:sp>
        <p:nvSpPr>
          <p:cNvPr id="11" name="Down Arrow 10"/>
          <p:cNvSpPr/>
          <p:nvPr/>
        </p:nvSpPr>
        <p:spPr>
          <a:xfrm>
            <a:off x="3970783" y="4603198"/>
            <a:ext cx="472270" cy="46363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1" tIns="41460" rIns="82921" bIns="41460" anchor="ctr"/>
          <a:lstStyle/>
          <a:p>
            <a:pPr algn="ctr">
              <a:defRPr/>
            </a:pPr>
            <a:endParaRPr lang="en-GB" sz="1633"/>
          </a:p>
        </p:txBody>
      </p:sp>
      <p:sp>
        <p:nvSpPr>
          <p:cNvPr id="14346" name="TextBox 11"/>
          <p:cNvSpPr txBox="1">
            <a:spLocks noChangeArrowheads="1"/>
          </p:cNvSpPr>
          <p:nvPr/>
        </p:nvSpPr>
        <p:spPr bwMode="auto">
          <a:xfrm>
            <a:off x="4612956" y="2914255"/>
            <a:ext cx="5439749" cy="488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21" tIns="41460" rIns="82921" bIns="41460"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 sz="2630">
                <a:solidFill>
                  <a:srgbClr val="6699FF"/>
                </a:solidFill>
              </a:rPr>
              <a:t>e.g. NDM-1 (resistance to carbapenems) </a:t>
            </a:r>
          </a:p>
        </p:txBody>
      </p:sp>
      <p:sp>
        <p:nvSpPr>
          <p:cNvPr id="14347" name="TextBox 12"/>
          <p:cNvSpPr txBox="1">
            <a:spLocks noChangeArrowheads="1"/>
          </p:cNvSpPr>
          <p:nvPr/>
        </p:nvSpPr>
        <p:spPr bwMode="auto">
          <a:xfrm>
            <a:off x="4612956" y="4590239"/>
            <a:ext cx="6187031" cy="488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21" tIns="41460" rIns="82921" bIns="41460"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 sz="2630"/>
              <a:t>e.g. MCR-1 (resistance to polymixins/colistin) </a:t>
            </a:r>
          </a:p>
        </p:txBody>
      </p:sp>
    </p:spTree>
    <p:extLst>
      <p:ext uri="{BB962C8B-B14F-4D97-AF65-F5344CB8AC3E}">
        <p14:creationId xmlns:p14="http://schemas.microsoft.com/office/powerpoint/2010/main" val="2599349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 descr="15tlid1143_Liu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975"/>
          <a:stretch>
            <a:fillRect/>
          </a:stretch>
        </p:blipFill>
        <p:spPr bwMode="auto">
          <a:xfrm>
            <a:off x="1907480" y="1"/>
            <a:ext cx="785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9548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9" t="9770" r="2904" b="10229"/>
          <a:stretch>
            <a:fillRect/>
          </a:stretch>
        </p:blipFill>
        <p:spPr bwMode="auto">
          <a:xfrm>
            <a:off x="1875804" y="1"/>
            <a:ext cx="8437514" cy="685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3414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50" t="11455" r="5748" b="10538"/>
          <a:stretch>
            <a:fillRect/>
          </a:stretch>
        </p:blipFill>
        <p:spPr bwMode="auto">
          <a:xfrm>
            <a:off x="1677105" y="154065"/>
            <a:ext cx="9091206" cy="663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6113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Group 3"/>
          <p:cNvGrpSpPr>
            <a:grpSpLocks/>
          </p:cNvGrpSpPr>
          <p:nvPr/>
        </p:nvGrpSpPr>
        <p:grpSpPr bwMode="auto">
          <a:xfrm>
            <a:off x="1246589" y="2472221"/>
            <a:ext cx="7217963" cy="6324409"/>
            <a:chOff x="17598" y="907252"/>
            <a:chExt cx="9030466" cy="7540455"/>
          </a:xfrm>
        </p:grpSpPr>
        <p:graphicFrame>
          <p:nvGraphicFramePr>
            <p:cNvPr id="18439" name="Object 6"/>
            <p:cNvGraphicFramePr>
              <a:graphicFrameLocks noChangeAspect="1"/>
            </p:cNvGraphicFramePr>
            <p:nvPr/>
          </p:nvGraphicFramePr>
          <p:xfrm>
            <a:off x="17598" y="907252"/>
            <a:ext cx="9030466" cy="52290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Worksheet" r:id="rId3" imgW="6667500" imgH="3860800" progId="Excel.Sheet.8">
                    <p:embed/>
                  </p:oleObj>
                </mc:Choice>
                <mc:Fallback>
                  <p:oleObj name="Worksheet" r:id="rId3" imgW="6667500" imgH="3860800" progId="Excel.Sheet.8">
                    <p:embed/>
                    <p:pic>
                      <p:nvPicPr>
                        <p:cNvPr id="18439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598" y="907252"/>
                          <a:ext cx="9030466" cy="52290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244576" y="1147590"/>
              <a:ext cx="443147" cy="7300117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542" dirty="0"/>
                <a:t>30</a:t>
              </a:r>
            </a:p>
            <a:p>
              <a:pPr>
                <a:defRPr/>
              </a:pPr>
              <a:endParaRPr lang="en-US" sz="2812" dirty="0"/>
            </a:p>
            <a:p>
              <a:pPr>
                <a:defRPr/>
              </a:pPr>
              <a:r>
                <a:rPr lang="en-US" sz="1542" dirty="0"/>
                <a:t>25</a:t>
              </a:r>
            </a:p>
            <a:p>
              <a:pPr>
                <a:defRPr/>
              </a:pPr>
              <a:endParaRPr lang="en-US" sz="2812" dirty="0"/>
            </a:p>
            <a:p>
              <a:pPr>
                <a:defRPr/>
              </a:pPr>
              <a:r>
                <a:rPr lang="en-US" sz="1542" dirty="0"/>
                <a:t>20</a:t>
              </a:r>
            </a:p>
            <a:p>
              <a:pPr>
                <a:defRPr/>
              </a:pPr>
              <a:endParaRPr lang="en-US" sz="3175" dirty="0"/>
            </a:p>
            <a:p>
              <a:pPr>
                <a:defRPr/>
              </a:pPr>
              <a:r>
                <a:rPr lang="en-US" sz="1542" dirty="0"/>
                <a:t>15</a:t>
              </a:r>
            </a:p>
            <a:p>
              <a:pPr>
                <a:defRPr/>
              </a:pPr>
              <a:endParaRPr lang="en-US" sz="3175" dirty="0"/>
            </a:p>
            <a:p>
              <a:pPr>
                <a:defRPr/>
              </a:pPr>
              <a:r>
                <a:rPr lang="en-US" sz="1542" dirty="0"/>
                <a:t>10</a:t>
              </a:r>
            </a:p>
            <a:p>
              <a:pPr>
                <a:defRPr/>
              </a:pPr>
              <a:endParaRPr lang="en-US" sz="2812" dirty="0"/>
            </a:p>
            <a:p>
              <a:pPr>
                <a:defRPr/>
              </a:pPr>
              <a:r>
                <a:rPr lang="en-US" sz="1542" dirty="0"/>
                <a:t>  5</a:t>
              </a:r>
            </a:p>
            <a:p>
              <a:pPr>
                <a:defRPr/>
              </a:pPr>
              <a:endParaRPr lang="en-US" sz="2812" dirty="0"/>
            </a:p>
            <a:p>
              <a:pPr>
                <a:defRPr/>
              </a:pPr>
              <a:r>
                <a:rPr lang="en-US" sz="1542" dirty="0"/>
                <a:t>  0</a:t>
              </a:r>
            </a:p>
          </p:txBody>
        </p:sp>
      </p:grpSp>
      <p:pic>
        <p:nvPicPr>
          <p:cNvPr id="1843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8" t="11729" r="16667" b="11234"/>
          <a:stretch>
            <a:fillRect/>
          </a:stretch>
        </p:blipFill>
        <p:spPr bwMode="auto">
          <a:xfrm>
            <a:off x="5783554" y="30238"/>
            <a:ext cx="5161858" cy="5622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77105" y="583139"/>
            <a:ext cx="260612" cy="276451"/>
          </a:xfrm>
          <a:prstGeom prst="rect">
            <a:avLst/>
          </a:prstGeom>
          <a:solidFill>
            <a:srgbClr val="0033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33" dirty="0"/>
          </a:p>
        </p:txBody>
      </p:sp>
      <p:sp>
        <p:nvSpPr>
          <p:cNvPr id="7" name="Rectangle 6"/>
          <p:cNvSpPr/>
          <p:nvPr/>
        </p:nvSpPr>
        <p:spPr>
          <a:xfrm>
            <a:off x="1677105" y="1075568"/>
            <a:ext cx="260612" cy="276451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33" dirty="0"/>
          </a:p>
        </p:txBody>
      </p:sp>
      <p:sp>
        <p:nvSpPr>
          <p:cNvPr id="8" name="Rectangle 7"/>
          <p:cNvSpPr/>
          <p:nvPr/>
        </p:nvSpPr>
        <p:spPr>
          <a:xfrm>
            <a:off x="1677105" y="1550718"/>
            <a:ext cx="260612" cy="276451"/>
          </a:xfrm>
          <a:prstGeom prst="rect">
            <a:avLst/>
          </a:prstGeom>
          <a:solidFill>
            <a:srgbClr val="66006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33" dirty="0"/>
          </a:p>
        </p:txBody>
      </p:sp>
      <p:sp>
        <p:nvSpPr>
          <p:cNvPr id="18438" name="TextBox 8"/>
          <p:cNvSpPr txBox="1">
            <a:spLocks noChangeArrowheads="1"/>
          </p:cNvSpPr>
          <p:nvPr/>
        </p:nvSpPr>
        <p:spPr bwMode="auto">
          <a:xfrm>
            <a:off x="2152254" y="338366"/>
            <a:ext cx="2780348" cy="1600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en-US" sz="1633"/>
              <a:t>Food animal</a:t>
            </a:r>
          </a:p>
          <a:p>
            <a:pPr>
              <a:lnSpc>
                <a:spcPct val="200000"/>
              </a:lnSpc>
            </a:pPr>
            <a:r>
              <a:rPr lang="en-US" altLang="en-US" sz="1633"/>
              <a:t>Retail meat</a:t>
            </a:r>
          </a:p>
          <a:p>
            <a:pPr>
              <a:lnSpc>
                <a:spcPct val="200000"/>
              </a:lnSpc>
            </a:pPr>
            <a:r>
              <a:rPr lang="en-US" altLang="en-US" sz="1633"/>
              <a:t>Inpatients</a:t>
            </a:r>
          </a:p>
        </p:txBody>
      </p:sp>
    </p:spTree>
    <p:extLst>
      <p:ext uri="{BB962C8B-B14F-4D97-AF65-F5344CB8AC3E}">
        <p14:creationId xmlns:p14="http://schemas.microsoft.com/office/powerpoint/2010/main" val="708494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Ya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72" y="1873245"/>
            <a:ext cx="9335980" cy="385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TextBox 3"/>
          <p:cNvSpPr txBox="1">
            <a:spLocks noChangeArrowheads="1"/>
          </p:cNvSpPr>
          <p:nvPr/>
        </p:nvSpPr>
        <p:spPr bwMode="auto">
          <a:xfrm>
            <a:off x="7082297" y="6420287"/>
            <a:ext cx="3655776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33"/>
              <a:t>Shen et al., TLID. 2016</a:t>
            </a:r>
          </a:p>
        </p:txBody>
      </p:sp>
    </p:spTree>
    <p:extLst>
      <p:ext uri="{BB962C8B-B14F-4D97-AF65-F5344CB8AC3E}">
        <p14:creationId xmlns:p14="http://schemas.microsoft.com/office/powerpoint/2010/main" val="2970316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MCR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589" y="1082767"/>
            <a:ext cx="9698822" cy="4138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TextBox 3"/>
          <p:cNvSpPr txBox="1">
            <a:spLocks noChangeArrowheads="1"/>
          </p:cNvSpPr>
          <p:nvPr/>
        </p:nvSpPr>
        <p:spPr bwMode="auto">
          <a:xfrm>
            <a:off x="7789262" y="6251824"/>
            <a:ext cx="2856660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33"/>
              <a:t>And now Spain – April 2016! </a:t>
            </a:r>
          </a:p>
        </p:txBody>
      </p:sp>
    </p:spTree>
    <p:extLst>
      <p:ext uri="{BB962C8B-B14F-4D97-AF65-F5344CB8AC3E}">
        <p14:creationId xmlns:p14="http://schemas.microsoft.com/office/powerpoint/2010/main" val="754234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65"/>
              <a:t>CRE with mrc-1</a:t>
            </a:r>
          </a:p>
        </p:txBody>
      </p:sp>
      <p:pic>
        <p:nvPicPr>
          <p:cNvPr id="21506" name="Picture 3" descr="Liu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26" b="505"/>
          <a:stretch>
            <a:fillRect/>
          </a:stretch>
        </p:blipFill>
        <p:spPr bwMode="auto">
          <a:xfrm>
            <a:off x="2025548" y="1331861"/>
            <a:ext cx="7883172" cy="5341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901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extBox 1"/>
          <p:cNvSpPr txBox="1">
            <a:spLocks noChangeArrowheads="1"/>
          </p:cNvSpPr>
          <p:nvPr/>
        </p:nvSpPr>
        <p:spPr bwMode="auto">
          <a:xfrm>
            <a:off x="1464007" y="226057"/>
            <a:ext cx="9330220" cy="618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21" tIns="41460" rIns="82921" bIns="41460">
            <a:spAutoFit/>
          </a:bodyPr>
          <a:lstStyle>
            <a:lvl1pPr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GB" altLang="en-US" sz="2902">
                <a:latin typeface="Calibri" panose="020F0502020204030204" pitchFamily="34" charset="0"/>
              </a:rPr>
              <a:t>Why China? </a:t>
            </a:r>
          </a:p>
          <a:p>
            <a:endParaRPr lang="en-GB" altLang="en-US" sz="2902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902">
                <a:latin typeface="Calibri" panose="020F0502020204030204" pitchFamily="34" charset="0"/>
              </a:rPr>
              <a:t>China is the world</a:t>
            </a:r>
            <a:r>
              <a:rPr lang="ja-JP" altLang="en-US" sz="2902">
                <a:latin typeface="Calibri" panose="020F0502020204030204" pitchFamily="34" charset="0"/>
              </a:rPr>
              <a:t>’</a:t>
            </a:r>
            <a:r>
              <a:rPr lang="en-US" altLang="ja-JP" sz="2902">
                <a:latin typeface="Calibri" panose="020F0502020204030204" pitchFamily="34" charset="0"/>
              </a:rPr>
              <a:t>s largest poultry and pig producer and in 2014 produced 17.5 and 56.7 million tons, respectively (Chinese Ministry of Agriculture).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2902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902">
                <a:latin typeface="Calibri" panose="020F0502020204030204" pitchFamily="34" charset="0"/>
              </a:rPr>
              <a:t>The global market value of veterinary drugs increased from $8.7 billion in 1992 to $20.1 billion in 2010 and in 2018 is anticipated to reach $43 billion.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2902" baseline="3000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902">
                <a:latin typeface="Calibri" panose="020F0502020204030204" pitchFamily="34" charset="0"/>
              </a:rPr>
              <a:t>The global demand for colistin in agriculture is expected to reach 11,942 tons per annum by the end of 2015 (with associated revenues of $229.5 million), rising to 16 500 tonnes by the year 2021</a:t>
            </a:r>
          </a:p>
        </p:txBody>
      </p:sp>
    </p:spTree>
    <p:extLst>
      <p:ext uri="{BB962C8B-B14F-4D97-AF65-F5344CB8AC3E}">
        <p14:creationId xmlns:p14="http://schemas.microsoft.com/office/powerpoint/2010/main" val="3939895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l_PoultryMeat_GrowthDemand00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77"/>
          <a:stretch>
            <a:fillRect/>
          </a:stretch>
        </p:blipFill>
        <p:spPr bwMode="auto">
          <a:xfrm>
            <a:off x="1246589" y="620576"/>
            <a:ext cx="9661386" cy="6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6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1812450" y="313888"/>
            <a:ext cx="8728364" cy="1143240"/>
          </a:xfrm>
        </p:spPr>
        <p:txBody>
          <a:bodyPr>
            <a:normAutofit fontScale="90000"/>
          </a:bodyPr>
          <a:lstStyle/>
          <a:p>
            <a:r>
              <a:rPr lang="en-GB" altLang="en-US" sz="3265" b="1"/>
              <a:t>What now for China? </a:t>
            </a:r>
            <a:r>
              <a:rPr lang="en-GB" altLang="en-US" sz="3356"/>
              <a:t/>
            </a:r>
            <a:br>
              <a:rPr lang="en-GB" altLang="en-US" sz="3356"/>
            </a:br>
            <a:r>
              <a:rPr lang="en-GB" altLang="en-US" sz="3356"/>
              <a:t/>
            </a:r>
            <a:br>
              <a:rPr lang="en-GB" altLang="en-US" sz="3356"/>
            </a:br>
            <a:endParaRPr lang="en-GB" altLang="en-US" sz="3356"/>
          </a:p>
        </p:txBody>
      </p:sp>
      <p:sp>
        <p:nvSpPr>
          <p:cNvPr id="95234" name="TextBox 2"/>
          <p:cNvSpPr txBox="1">
            <a:spLocks noChangeArrowheads="1"/>
          </p:cNvSpPr>
          <p:nvPr/>
        </p:nvSpPr>
        <p:spPr bwMode="auto">
          <a:xfrm>
            <a:off x="1471206" y="1278586"/>
            <a:ext cx="9297104" cy="4996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21" tIns="41460" rIns="82921" bIns="41460">
            <a:spAutoFit/>
          </a:bodyPr>
          <a:lstStyle>
            <a:lvl1pPr marL="457200" indent="-4572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GB" altLang="en-US" sz="2902">
                <a:latin typeface="Calibri" panose="020F0502020204030204" pitchFamily="34" charset="0"/>
              </a:rPr>
              <a:t>Rapid and Creative studies to understand the problem</a:t>
            </a:r>
          </a:p>
          <a:p>
            <a:pPr>
              <a:buFont typeface="Arial" panose="020B0604020202020204" pitchFamily="34" charset="0"/>
              <a:buChar char="•"/>
            </a:pPr>
            <a:endParaRPr lang="en-GB" altLang="en-US" sz="2902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902">
                <a:latin typeface="Calibri" panose="020F0502020204030204" pitchFamily="34" charset="0"/>
              </a:rPr>
              <a:t>Ministerial meetings in Beijing with MoA and MoH – November, 2015</a:t>
            </a:r>
          </a:p>
          <a:p>
            <a:pPr>
              <a:buFont typeface="Arial" panose="020B0604020202020204" pitchFamily="34" charset="0"/>
              <a:buChar char="•"/>
            </a:pPr>
            <a:endParaRPr lang="en-GB" altLang="en-US" sz="2902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902">
                <a:latin typeface="Calibri" panose="020F0502020204030204" pitchFamily="34" charset="0"/>
              </a:rPr>
              <a:t>Proposal for the total withdraw of colistin from food additives/growth promoters – April 2016</a:t>
            </a:r>
          </a:p>
          <a:p>
            <a:pPr>
              <a:buFont typeface="Arial" panose="020B0604020202020204" pitchFamily="34" charset="0"/>
              <a:buChar char="•"/>
            </a:pPr>
            <a:endParaRPr lang="en-GB" altLang="en-US" sz="2902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902">
                <a:latin typeface="Calibri" panose="020F0502020204030204" pitchFamily="34" charset="0"/>
              </a:rPr>
              <a:t>Explore exit strategies</a:t>
            </a:r>
          </a:p>
          <a:p>
            <a:endParaRPr lang="en-GB" altLang="en-US" sz="2902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902">
                <a:latin typeface="Calibri" panose="020F0502020204030204" pitchFamily="34" charset="0"/>
              </a:rPr>
              <a:t>Media – political/social damage limitation options </a:t>
            </a:r>
          </a:p>
        </p:txBody>
      </p:sp>
    </p:spTree>
    <p:extLst>
      <p:ext uri="{BB962C8B-B14F-4D97-AF65-F5344CB8AC3E}">
        <p14:creationId xmlns:p14="http://schemas.microsoft.com/office/powerpoint/2010/main" val="3350370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3" descr="colistin - WC500199647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245" y="15839"/>
            <a:ext cx="484509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8" name="Picture 4" descr="colistin WC500185448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865" y="122388"/>
            <a:ext cx="484653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9836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Acknowledgements</a:t>
            </a:r>
          </a:p>
        </p:txBody>
      </p:sp>
      <p:pic>
        <p:nvPicPr>
          <p:cNvPr id="2560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849" y="2319598"/>
            <a:ext cx="2575889" cy="2575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093" y="2365672"/>
            <a:ext cx="2534134" cy="2534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2" descr="She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82" t="14359" r="22723" b="44257"/>
          <a:stretch>
            <a:fillRect/>
          </a:stretch>
        </p:blipFill>
        <p:spPr bwMode="auto">
          <a:xfrm>
            <a:off x="4994516" y="2319597"/>
            <a:ext cx="2426145" cy="2603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0904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</Words>
  <Application>Microsoft Macintosh PowerPoint</Application>
  <PresentationFormat>Widescreen</PresentationFormat>
  <Paragraphs>55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 Narrow</vt:lpstr>
      <vt:lpstr>Calibri</vt:lpstr>
      <vt:lpstr>Calibri Light</vt:lpstr>
      <vt:lpstr>MS PGothic</vt:lpstr>
      <vt:lpstr>Arial</vt:lpstr>
      <vt:lpstr>Office Theme</vt:lpstr>
      <vt:lpstr>Worksheet</vt:lpstr>
      <vt:lpstr>PowerPoint Presentation</vt:lpstr>
      <vt:lpstr>What is the pre-antibiotic Era? </vt:lpstr>
      <vt:lpstr>PowerPoint Presentation</vt:lpstr>
      <vt:lpstr>PowerPoint Presentation</vt:lpstr>
      <vt:lpstr>PowerPoint Presentation</vt:lpstr>
      <vt:lpstr>What is the pre-antibiotic Era?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 with mrc-1</vt:lpstr>
      <vt:lpstr>PowerPoint Presentation</vt:lpstr>
      <vt:lpstr>PowerPoint Presentation</vt:lpstr>
      <vt:lpstr>What now for China?   </vt:lpstr>
      <vt:lpstr>PowerPoint Presentation</vt:lpstr>
      <vt:lpstr>Acknowledgements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West</dc:creator>
  <cp:lastModifiedBy>Elizabeth Atherton</cp:lastModifiedBy>
  <cp:revision>1</cp:revision>
  <dcterms:created xsi:type="dcterms:W3CDTF">2016-04-18T12:35:43Z</dcterms:created>
  <dcterms:modified xsi:type="dcterms:W3CDTF">2016-04-18T12:38:23Z</dcterms:modified>
</cp:coreProperties>
</file>