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7" r:id="rId2"/>
    <p:sldId id="256" r:id="rId3"/>
    <p:sldId id="260" r:id="rId4"/>
    <p:sldId id="261" r:id="rId5"/>
    <p:sldId id="265" r:id="rId6"/>
    <p:sldId id="263" r:id="rId7"/>
    <p:sldId id="262" r:id="rId8"/>
    <p:sldId id="264" r:id="rId9"/>
    <p:sldId id="266" r:id="rId10"/>
    <p:sldId id="258" r:id="rId11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25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70"/>
  </p:normalViewPr>
  <p:slideViewPr>
    <p:cSldViewPr>
      <p:cViewPr>
        <p:scale>
          <a:sx n="100" d="100"/>
          <a:sy n="100" d="100"/>
        </p:scale>
        <p:origin x="1960" y="3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\\localhost\Users\jennylundstrom\Dropbox\Firman\WWF\Tillva&#776;xt,%20interpig%20eng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Daily growth (g), mean 2010-2014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Blad1!$A$2:$A$11</c:f>
              <c:strCache>
                <c:ptCount val="10"/>
                <c:pt idx="0">
                  <c:v>Spain</c:v>
                </c:pt>
                <c:pt idx="1">
                  <c:v>Italy</c:v>
                </c:pt>
                <c:pt idx="2">
                  <c:v>Ireland</c:v>
                </c:pt>
                <c:pt idx="3">
                  <c:v>Netherlands</c:v>
                </c:pt>
                <c:pt idx="4">
                  <c:v>UK</c:v>
                </c:pt>
                <c:pt idx="5">
                  <c:v>Germany</c:v>
                </c:pt>
                <c:pt idx="6">
                  <c:v>France</c:v>
                </c:pt>
                <c:pt idx="7">
                  <c:v>Denmark</c:v>
                </c:pt>
                <c:pt idx="8">
                  <c:v>USA</c:v>
                </c:pt>
                <c:pt idx="9">
                  <c:v>Sweden</c:v>
                </c:pt>
              </c:strCache>
            </c:strRef>
          </c:cat>
          <c:val>
            <c:numRef>
              <c:f>Blad1!$B$2:$B$11</c:f>
              <c:numCache>
                <c:formatCode>General</c:formatCode>
                <c:ptCount val="10"/>
                <c:pt idx="0">
                  <c:v>541.1922501055201</c:v>
                </c:pt>
                <c:pt idx="1">
                  <c:v>564.9073095503966</c:v>
                </c:pt>
                <c:pt idx="2">
                  <c:v>588.1107806270337</c:v>
                </c:pt>
                <c:pt idx="3">
                  <c:v>598.0354777887758</c:v>
                </c:pt>
                <c:pt idx="4">
                  <c:v>600.545776728157</c:v>
                </c:pt>
                <c:pt idx="5">
                  <c:v>614.874196036338</c:v>
                </c:pt>
                <c:pt idx="6">
                  <c:v>626.2172302113083</c:v>
                </c:pt>
                <c:pt idx="7">
                  <c:v>629.2365664827051</c:v>
                </c:pt>
                <c:pt idx="8">
                  <c:v>661.9671005080884</c:v>
                </c:pt>
                <c:pt idx="9">
                  <c:v>665.4436946181161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111096288"/>
        <c:axId val="-2111097648"/>
      </c:barChart>
      <c:catAx>
        <c:axId val="-2111096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11097648"/>
        <c:crosses val="autoZero"/>
        <c:auto val="1"/>
        <c:lblAlgn val="ctr"/>
        <c:lblOffset val="100"/>
        <c:noMultiLvlLbl val="0"/>
      </c:catAx>
      <c:valAx>
        <c:axId val="-2111097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11096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aseline="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FB1B0E-0077-EF43-A91F-20F532DFE251}" type="datetimeFigureOut">
              <a:rPr lang="sv-SE" smtClean="0"/>
              <a:t>2016-04-18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514F6A-6AD0-6241-813F-0309CFB1DAA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2660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6767"/>
            <a:ext cx="7772400" cy="1470025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6400800" cy="1752600"/>
          </a:xfrm>
        </p:spPr>
        <p:txBody>
          <a:bodyPr/>
          <a:lstStyle>
            <a:lvl1pPr marL="0" indent="0" algn="l">
              <a:buNone/>
              <a:defRPr b="1" i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18A166-7418-4C2B-902D-0C7311487802}" type="datetimeFigureOut">
              <a:rPr lang="sv-SE" smtClean="0"/>
              <a:t>2016-04-18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536" y="630932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BD8AAE-31A4-4C5F-BCF2-EFA1F5EC2C8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3914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18A166-7418-4C2B-902D-0C7311487802}" type="datetimeFigureOut">
              <a:rPr lang="sv-SE" smtClean="0"/>
              <a:t>2016-04-18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536" y="630932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BD8AAE-31A4-4C5F-BCF2-EFA1F5EC2C8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14943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18A166-7418-4C2B-902D-0C7311487802}" type="datetimeFigureOut">
              <a:rPr lang="sv-SE" smtClean="0"/>
              <a:t>2016-04-18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536" y="630932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BD8AAE-31A4-4C5F-BCF2-EFA1F5EC2C8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64944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18A166-7418-4C2B-902D-0C7311487802}" type="datetimeFigureOut">
              <a:rPr lang="sv-SE" smtClean="0"/>
              <a:t>2016-04-18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5536" y="630932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BD8AAE-31A4-4C5F-BCF2-EFA1F5EC2C8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71882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18A166-7418-4C2B-902D-0C7311487802}" type="datetimeFigureOut">
              <a:rPr lang="sv-SE" smtClean="0"/>
              <a:t>2016-04-18</a:t>
            </a:fld>
            <a:endParaRPr lang="sv-S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95536" y="630932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BD8AAE-31A4-4C5F-BCF2-EFA1F5EC2C8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70851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18A166-7418-4C2B-902D-0C7311487802}" type="datetimeFigureOut">
              <a:rPr lang="sv-SE" smtClean="0"/>
              <a:t>2016-04-18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95536" y="630932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BD8AAE-31A4-4C5F-BCF2-EFA1F5EC2C8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76540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18A166-7418-4C2B-902D-0C7311487802}" type="datetimeFigureOut">
              <a:rPr lang="sv-SE" smtClean="0"/>
              <a:t>2016-04-18</a:t>
            </a:fld>
            <a:endParaRPr lang="sv-S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536" y="630932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BD8AAE-31A4-4C5F-BCF2-EFA1F5EC2C8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01044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18A166-7418-4C2B-902D-0C7311487802}" type="datetimeFigureOut">
              <a:rPr lang="sv-SE" smtClean="0"/>
              <a:t>2016-04-18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5536" y="630932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BD8AAE-31A4-4C5F-BCF2-EFA1F5EC2C8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08291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18A166-7418-4C2B-902D-0C7311487802}" type="datetimeFigureOut">
              <a:rPr lang="sv-SE" smtClean="0"/>
              <a:t>2016-04-18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5536" y="630932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BD8AAE-31A4-4C5F-BCF2-EFA1F5EC2C8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53552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18A166-7418-4C2B-902D-0C7311487802}" type="datetimeFigureOut">
              <a:rPr lang="sv-SE" smtClean="0"/>
              <a:t>2016-04-18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536" y="630932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BD8AAE-31A4-4C5F-BCF2-EFA1F5EC2C8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51128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18A166-7418-4C2B-902D-0C7311487802}" type="datetimeFigureOut">
              <a:rPr lang="sv-SE" smtClean="0"/>
              <a:t>2016-04-18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536" y="630932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BD8AAE-31A4-4C5F-BCF2-EFA1F5EC2C8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29509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4" Type="http://schemas.openxmlformats.org/officeDocument/2006/relationships/image" Target="../media/image2.jpg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277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v-SE" dirty="0"/>
          </a:p>
        </p:txBody>
      </p:sp>
      <p:sp>
        <p:nvSpPr>
          <p:cNvPr id="7" name="Rectangle 6"/>
          <p:cNvSpPr/>
          <p:nvPr userDrawn="1"/>
        </p:nvSpPr>
        <p:spPr>
          <a:xfrm>
            <a:off x="-396552" y="0"/>
            <a:ext cx="504056" cy="6858000"/>
          </a:xfrm>
          <a:prstGeom prst="rect">
            <a:avLst/>
          </a:prstGeom>
          <a:solidFill>
            <a:srgbClr val="98252B"/>
          </a:solidFill>
          <a:ln w="0">
            <a:solidFill>
              <a:srgbClr val="9825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rgbClr val="C00000"/>
              </a:solidFill>
            </a:endParaRPr>
          </a:p>
        </p:txBody>
      </p:sp>
      <p:sp>
        <p:nvSpPr>
          <p:cNvPr id="9" name="Platshållare för sidfot 10"/>
          <p:cNvSpPr txBox="1">
            <a:spLocks/>
          </p:cNvSpPr>
          <p:nvPr userDrawn="1"/>
        </p:nvSpPr>
        <p:spPr>
          <a:xfrm>
            <a:off x="387896" y="6356351"/>
            <a:ext cx="5696272" cy="2410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sz="1400" kern="1200" cap="none" baseline="0">
                <a:solidFill>
                  <a:schemeClr val="tx2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b="1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www.reactgroup.org </a:t>
            </a:r>
            <a:r>
              <a:rPr lang="sv-SE" b="1" dirty="0" smtClean="0"/>
              <a:t>       </a:t>
            </a:r>
            <a:r>
              <a:rPr lang="sv-SE" b="1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/reactgroup        @reactgroup  </a:t>
            </a:r>
            <a:endParaRPr lang="sv-SE" b="1" baseline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6381328"/>
            <a:ext cx="216024" cy="21602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372" y="6381328"/>
            <a:ext cx="229572" cy="2295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6232399"/>
            <a:ext cx="1397158" cy="527430"/>
          </a:xfrm>
          <a:prstGeom prst="rect">
            <a:avLst/>
          </a:prstGeom>
        </p:spPr>
      </p:pic>
      <p:cxnSp>
        <p:nvCxnSpPr>
          <p:cNvPr id="14" name="Rak 6"/>
          <p:cNvCxnSpPr/>
          <p:nvPr userDrawn="1"/>
        </p:nvCxnSpPr>
        <p:spPr>
          <a:xfrm>
            <a:off x="395536" y="6093296"/>
            <a:ext cx="8352928" cy="0"/>
          </a:xfrm>
          <a:prstGeom prst="line">
            <a:avLst/>
          </a:prstGeom>
          <a:ln w="1270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6446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400" b="1" i="0" kern="1200" baseline="0">
          <a:solidFill>
            <a:srgbClr val="98252B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b="1" i="0" kern="1200" baseline="0">
          <a:solidFill>
            <a:schemeClr val="tx1">
              <a:lumMod val="85000"/>
              <a:lumOff val="15000"/>
            </a:schemeClr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467544" y="4509120"/>
            <a:ext cx="8136904" cy="1584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i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 err="1" smtClean="0"/>
              <a:t>Prudent</a:t>
            </a:r>
            <a:r>
              <a:rPr lang="sv-SE" dirty="0" smtClean="0"/>
              <a:t> </a:t>
            </a:r>
            <a:r>
              <a:rPr lang="sv-SE" dirty="0" err="1" smtClean="0"/>
              <a:t>use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antibiotics in the animal </a:t>
            </a:r>
            <a:r>
              <a:rPr lang="sv-SE" dirty="0" err="1" smtClean="0"/>
              <a:t>sector</a:t>
            </a:r>
            <a:endParaRPr lang="sv-SE" dirty="0" smtClean="0"/>
          </a:p>
          <a:p>
            <a:r>
              <a:rPr lang="sv-SE" dirty="0" err="1" smtClean="0"/>
              <a:t>Lessons</a:t>
            </a:r>
            <a:r>
              <a:rPr lang="sv-SE" dirty="0" smtClean="0"/>
              <a:t> from Sweden</a:t>
            </a:r>
          </a:p>
          <a:p>
            <a:r>
              <a:rPr lang="sv-SE" dirty="0" smtClean="0"/>
              <a:t>Jenny </a:t>
            </a:r>
            <a:r>
              <a:rPr lang="sv-SE" dirty="0" err="1" smtClean="0"/>
              <a:t>Lundstrom</a:t>
            </a:r>
            <a:r>
              <a:rPr lang="sv-SE" dirty="0" smtClean="0"/>
              <a:t>, DVM, PhD</a:t>
            </a:r>
          </a:p>
          <a:p>
            <a:endParaRPr lang="sv-SE" dirty="0" smtClean="0"/>
          </a:p>
        </p:txBody>
      </p:sp>
      <p:pic>
        <p:nvPicPr>
          <p:cNvPr id="6" name="Picture 6" descr="Cover Bengt r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640" y="296963"/>
            <a:ext cx="5991150" cy="41401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119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87313"/>
            <a:ext cx="7772400" cy="1470025"/>
          </a:xfrm>
        </p:spPr>
        <p:txBody>
          <a:bodyPr/>
          <a:lstStyle/>
          <a:p>
            <a:r>
              <a:rPr lang="sv-SE" dirty="0" smtClean="0"/>
              <a:t>Click to add title</a:t>
            </a:r>
            <a:r>
              <a:rPr lang="sv-SE" dirty="0"/>
              <a:t/>
            </a:r>
            <a:br>
              <a:rPr lang="sv-SE" dirty="0"/>
            </a:br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60648"/>
            <a:ext cx="8840751" cy="5715845"/>
          </a:xfrm>
          <a:prstGeom prst="rect">
            <a:avLst/>
          </a:prstGeom>
        </p:spPr>
      </p:pic>
      <p:sp>
        <p:nvSpPr>
          <p:cNvPr id="3" name="textruta 2"/>
          <p:cNvSpPr txBox="1"/>
          <p:nvPr/>
        </p:nvSpPr>
        <p:spPr>
          <a:xfrm>
            <a:off x="323528" y="332656"/>
            <a:ext cx="5904656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800" dirty="0" err="1" smtClean="0"/>
              <a:t>Sales</a:t>
            </a:r>
            <a:r>
              <a:rPr lang="sv-SE" sz="2800" dirty="0" smtClean="0"/>
              <a:t> </a:t>
            </a:r>
            <a:r>
              <a:rPr lang="sv-SE" sz="2800" dirty="0" err="1" smtClean="0"/>
              <a:t>of</a:t>
            </a:r>
            <a:r>
              <a:rPr lang="sv-SE" sz="2800" dirty="0" smtClean="0"/>
              <a:t> </a:t>
            </a:r>
            <a:r>
              <a:rPr lang="sv-SE" sz="2800" dirty="0" err="1" smtClean="0"/>
              <a:t>veterinary</a:t>
            </a:r>
            <a:r>
              <a:rPr lang="sv-SE" sz="2800" dirty="0" smtClean="0"/>
              <a:t> antibiotics, mg/PCU  Sweden, 1980-2011 </a:t>
            </a:r>
            <a:endParaRPr lang="sv-SE" sz="2800" dirty="0"/>
          </a:p>
        </p:txBody>
      </p:sp>
    </p:spTree>
    <p:extLst>
      <p:ext uri="{BB962C8B-B14F-4D97-AF65-F5344CB8AC3E}">
        <p14:creationId xmlns:p14="http://schemas.microsoft.com/office/powerpoint/2010/main" val="222978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Improve</a:t>
            </a:r>
            <a:r>
              <a:rPr lang="sv-SE" dirty="0" smtClean="0"/>
              <a:t> animal </a:t>
            </a:r>
            <a:r>
              <a:rPr lang="sv-SE" dirty="0" err="1" smtClean="0"/>
              <a:t>health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sv-SE" dirty="0" err="1" smtClean="0"/>
              <a:t>Good</a:t>
            </a:r>
            <a:r>
              <a:rPr lang="sv-SE" dirty="0" smtClean="0"/>
              <a:t> animal </a:t>
            </a:r>
            <a:r>
              <a:rPr lang="sv-SE" dirty="0" err="1"/>
              <a:t>husbandry</a:t>
            </a:r>
            <a:endParaRPr lang="sv-SE" dirty="0"/>
          </a:p>
          <a:p>
            <a:pPr marL="0" indent="0" algn="ctr">
              <a:buNone/>
            </a:pPr>
            <a:endParaRPr lang="sv-SE" dirty="0"/>
          </a:p>
          <a:p>
            <a:pPr marL="0" indent="0" algn="ctr">
              <a:buNone/>
            </a:pPr>
            <a:r>
              <a:rPr lang="sv-SE" dirty="0" err="1" smtClean="0"/>
              <a:t>Biosecurity</a:t>
            </a:r>
            <a:endParaRPr lang="sv-SE" dirty="0" smtClean="0"/>
          </a:p>
          <a:p>
            <a:pPr marL="457200" lvl="1" indent="0" algn="ctr">
              <a:buNone/>
            </a:pPr>
            <a:r>
              <a:rPr lang="sv-SE" dirty="0" err="1" smtClean="0"/>
              <a:t>Internal</a:t>
            </a:r>
            <a:endParaRPr lang="sv-SE" dirty="0" smtClean="0"/>
          </a:p>
          <a:p>
            <a:pPr marL="457200" lvl="1" indent="0" algn="ctr">
              <a:buNone/>
            </a:pPr>
            <a:r>
              <a:rPr lang="sv-SE" dirty="0" err="1" smtClean="0"/>
              <a:t>External</a:t>
            </a:r>
            <a:endParaRPr lang="sv-SE" dirty="0"/>
          </a:p>
          <a:p>
            <a:pPr marL="0" indent="0" algn="ctr">
              <a:buNone/>
            </a:pPr>
            <a:endParaRPr lang="sv-SE" dirty="0" smtClean="0">
              <a:sym typeface="Wingdings"/>
            </a:endParaRPr>
          </a:p>
          <a:p>
            <a:pPr marL="0" indent="0" algn="ctr">
              <a:buNone/>
            </a:pPr>
            <a:endParaRPr lang="sv-SE" sz="1900" dirty="0" smtClean="0">
              <a:sym typeface="Wingdings"/>
            </a:endParaRPr>
          </a:p>
          <a:p>
            <a:pPr marL="0" indent="0" algn="ctr">
              <a:buNone/>
            </a:pPr>
            <a:r>
              <a:rPr lang="sv-SE" dirty="0" err="1" smtClean="0">
                <a:sym typeface="Wingdings"/>
              </a:rPr>
              <a:t>Healthy</a:t>
            </a:r>
            <a:r>
              <a:rPr lang="sv-SE" dirty="0" smtClean="0">
                <a:sym typeface="Wingdings"/>
              </a:rPr>
              <a:t> </a:t>
            </a:r>
            <a:r>
              <a:rPr lang="sv-SE" dirty="0">
                <a:sym typeface="Wingdings"/>
              </a:rPr>
              <a:t>animals</a:t>
            </a:r>
          </a:p>
          <a:p>
            <a:pPr marL="0" indent="0" algn="ctr">
              <a:buNone/>
            </a:pPr>
            <a:endParaRPr lang="sv-SE" dirty="0">
              <a:sym typeface="Wingdings"/>
            </a:endParaRPr>
          </a:p>
          <a:p>
            <a:pPr marL="0" indent="0" algn="ctr">
              <a:buNone/>
            </a:pPr>
            <a:endParaRPr lang="sv-SE" sz="1900" dirty="0">
              <a:sym typeface="Wingdings"/>
            </a:endParaRPr>
          </a:p>
          <a:p>
            <a:pPr marL="0" indent="0" algn="ctr">
              <a:buNone/>
            </a:pPr>
            <a:r>
              <a:rPr lang="sv-SE" dirty="0" err="1" smtClean="0">
                <a:sym typeface="Wingdings"/>
              </a:rPr>
              <a:t>Prudent</a:t>
            </a:r>
            <a:r>
              <a:rPr lang="sv-SE" dirty="0" smtClean="0">
                <a:sym typeface="Wingdings"/>
              </a:rPr>
              <a:t> </a:t>
            </a:r>
            <a:r>
              <a:rPr lang="sv-SE" dirty="0" err="1">
                <a:sym typeface="Wingdings"/>
              </a:rPr>
              <a:t>use</a:t>
            </a:r>
            <a:endParaRPr lang="sv-SE" dirty="0"/>
          </a:p>
          <a:p>
            <a:endParaRPr lang="sv-SE" dirty="0"/>
          </a:p>
        </p:txBody>
      </p:sp>
      <p:sp>
        <p:nvSpPr>
          <p:cNvPr id="8" name="Ned 7"/>
          <p:cNvSpPr/>
          <p:nvPr/>
        </p:nvSpPr>
        <p:spPr>
          <a:xfrm>
            <a:off x="4572000" y="3429000"/>
            <a:ext cx="2880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Ned 8"/>
          <p:cNvSpPr/>
          <p:nvPr/>
        </p:nvSpPr>
        <p:spPr>
          <a:xfrm>
            <a:off x="4572000" y="4509120"/>
            <a:ext cx="2880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981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What</a:t>
            </a:r>
            <a:r>
              <a:rPr lang="sv-SE" dirty="0" smtClean="0"/>
              <a:t> has Sweden </a:t>
            </a:r>
            <a:r>
              <a:rPr lang="sv-SE" dirty="0" err="1" smtClean="0"/>
              <a:t>done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9" name="Platshållare för innehåll 8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96544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Cooperation: farmers</a:t>
            </a:r>
            <a:r>
              <a:rPr lang="en-GB" dirty="0"/>
              <a:t>, veterinarians and governmental bodies</a:t>
            </a:r>
            <a:r>
              <a:rPr lang="en-GB" dirty="0" smtClean="0"/>
              <a:t>. </a:t>
            </a:r>
          </a:p>
          <a:p>
            <a:r>
              <a:rPr lang="en-GB" dirty="0" smtClean="0"/>
              <a:t>The Swedish Veterinary Association and the Federation of Swedish Farmers – key players!</a:t>
            </a:r>
            <a:endParaRPr lang="sv-SE" dirty="0"/>
          </a:p>
          <a:p>
            <a:r>
              <a:rPr lang="en-GB" dirty="0" smtClean="0"/>
              <a:t>Education </a:t>
            </a:r>
            <a:r>
              <a:rPr lang="en-GB" dirty="0"/>
              <a:t>of both veterinarians and farmers to reach prudent use and to motivate for corrective measures in the production</a:t>
            </a:r>
            <a:r>
              <a:rPr lang="en-GB" dirty="0" smtClean="0"/>
              <a:t>. </a:t>
            </a:r>
          </a:p>
          <a:p>
            <a:r>
              <a:rPr lang="en-GB" dirty="0" smtClean="0"/>
              <a:t>Improved </a:t>
            </a:r>
            <a:r>
              <a:rPr lang="en-GB" dirty="0"/>
              <a:t>animal health through improved hygiene and management routines within the </a:t>
            </a:r>
            <a:r>
              <a:rPr lang="en-GB" dirty="0" smtClean="0"/>
              <a:t>farms, including control measures when trading in live animals.</a:t>
            </a:r>
            <a:endParaRPr lang="sv-SE" dirty="0"/>
          </a:p>
          <a:p>
            <a:r>
              <a:rPr lang="en-GB" dirty="0"/>
              <a:t>Veterinary guidelines on </a:t>
            </a:r>
            <a:r>
              <a:rPr lang="en-GB" dirty="0" smtClean="0"/>
              <a:t>prudent use, </a:t>
            </a:r>
            <a:r>
              <a:rPr lang="en-GB" dirty="0"/>
              <a:t>where mass medication </a:t>
            </a:r>
            <a:r>
              <a:rPr lang="en-GB" dirty="0" smtClean="0"/>
              <a:t>with antibiotics only </a:t>
            </a:r>
            <a:r>
              <a:rPr lang="en-GB" dirty="0"/>
              <a:t>is a temporary solution used for a short period when corrective measures are introduced.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46225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Governmental</a:t>
            </a:r>
            <a:r>
              <a:rPr lang="sv-SE" dirty="0" smtClean="0"/>
              <a:t> </a:t>
            </a:r>
            <a:r>
              <a:rPr lang="sv-SE" dirty="0" err="1" smtClean="0"/>
              <a:t>issues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24536"/>
          </a:xfrm>
        </p:spPr>
        <p:txBody>
          <a:bodyPr>
            <a:normAutofit fontScale="92500" lnSpcReduction="10000"/>
          </a:bodyPr>
          <a:lstStyle/>
          <a:p>
            <a:r>
              <a:rPr lang="sv-SE" dirty="0" err="1" smtClean="0"/>
              <a:t>Mandatory</a:t>
            </a:r>
            <a:r>
              <a:rPr lang="sv-SE" dirty="0" smtClean="0"/>
              <a:t> pre-</a:t>
            </a:r>
            <a:r>
              <a:rPr lang="sv-SE" dirty="0" err="1" smtClean="0"/>
              <a:t>evaluation</a:t>
            </a:r>
            <a:r>
              <a:rPr lang="sv-SE" dirty="0" smtClean="0"/>
              <a:t> </a:t>
            </a:r>
            <a:r>
              <a:rPr lang="sv-SE" dirty="0" err="1"/>
              <a:t>of</a:t>
            </a:r>
            <a:r>
              <a:rPr lang="sv-SE" dirty="0"/>
              <a:t> farm </a:t>
            </a:r>
            <a:r>
              <a:rPr lang="sv-SE" dirty="0" err="1"/>
              <a:t>building</a:t>
            </a:r>
            <a:r>
              <a:rPr lang="sv-SE" dirty="0"/>
              <a:t> </a:t>
            </a:r>
            <a:r>
              <a:rPr lang="sv-SE" dirty="0" smtClean="0"/>
              <a:t>plans.</a:t>
            </a:r>
            <a:endParaRPr lang="sv-SE" dirty="0"/>
          </a:p>
          <a:p>
            <a:r>
              <a:rPr lang="en-GB" dirty="0" smtClean="0"/>
              <a:t>Voluntary and mandatory </a:t>
            </a:r>
            <a:r>
              <a:rPr lang="en-GB" dirty="0"/>
              <a:t>disease control programs which also </a:t>
            </a:r>
            <a:r>
              <a:rPr lang="en-GB" dirty="0" smtClean="0"/>
              <a:t>have </a:t>
            </a:r>
            <a:r>
              <a:rPr lang="en-GB" dirty="0"/>
              <a:t>an economic incentive for the farmer, has lead to </a:t>
            </a:r>
            <a:r>
              <a:rPr lang="en-GB" dirty="0" smtClean="0"/>
              <a:t>eradication </a:t>
            </a:r>
            <a:r>
              <a:rPr lang="en-GB" dirty="0"/>
              <a:t>of certain </a:t>
            </a:r>
            <a:r>
              <a:rPr lang="en-GB" dirty="0" smtClean="0"/>
              <a:t>diseases and improved biosecurity.</a:t>
            </a:r>
          </a:p>
          <a:p>
            <a:pPr lvl="0"/>
            <a:r>
              <a:rPr lang="en-GB" dirty="0" smtClean="0"/>
              <a:t>Antibiotics are only </a:t>
            </a:r>
            <a:r>
              <a:rPr lang="en-GB" dirty="0"/>
              <a:t>available by veterinary prescription.</a:t>
            </a:r>
            <a:endParaRPr lang="sv-SE" dirty="0"/>
          </a:p>
          <a:p>
            <a:pPr lvl="0"/>
            <a:r>
              <a:rPr lang="en-GB" dirty="0"/>
              <a:t>There is no economic incitement for veterinarians to hand out or sell antibiotics.</a:t>
            </a:r>
            <a:endParaRPr lang="sv-SE" dirty="0"/>
          </a:p>
          <a:p>
            <a:pPr lvl="0"/>
            <a:r>
              <a:rPr lang="en-GB" dirty="0"/>
              <a:t>Surveillance of antibiotic </a:t>
            </a:r>
            <a:r>
              <a:rPr lang="en-GB" dirty="0" smtClean="0"/>
              <a:t>sales </a:t>
            </a:r>
            <a:r>
              <a:rPr lang="en-GB" dirty="0"/>
              <a:t>and antibiotic resistance.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49438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Healthy</a:t>
            </a:r>
            <a:r>
              <a:rPr lang="sv-SE" dirty="0" smtClean="0"/>
              <a:t> animals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wealthy</a:t>
            </a:r>
            <a:r>
              <a:rPr lang="sv-SE" dirty="0" smtClean="0"/>
              <a:t> animals!</a:t>
            </a:r>
            <a:endParaRPr lang="sv-SE" dirty="0"/>
          </a:p>
        </p:txBody>
      </p:sp>
      <p:graphicFrame>
        <p:nvGraphicFramePr>
          <p:cNvPr id="5" name="Diagra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2293228"/>
              </p:ext>
            </p:extLst>
          </p:nvPr>
        </p:nvGraphicFramePr>
        <p:xfrm>
          <a:off x="611560" y="1268760"/>
          <a:ext cx="807524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ruta 5"/>
          <p:cNvSpPr txBox="1"/>
          <p:nvPr/>
        </p:nvSpPr>
        <p:spPr>
          <a:xfrm>
            <a:off x="5724128" y="616530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InterPig</a:t>
            </a:r>
            <a:r>
              <a:rPr lang="sv-SE" dirty="0" smtClean="0"/>
              <a:t> 2015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7953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Challenge: Different standards </a:t>
            </a:r>
            <a:br>
              <a:rPr lang="sv-SE" dirty="0" smtClean="0"/>
            </a:br>
            <a:r>
              <a:rPr lang="sv-SE" dirty="0" smtClean="0"/>
              <a:t>on an </a:t>
            </a:r>
            <a:r>
              <a:rPr lang="sv-SE" dirty="0" err="1" smtClean="0"/>
              <a:t>internal</a:t>
            </a:r>
            <a:r>
              <a:rPr lang="sv-SE" dirty="0" smtClean="0"/>
              <a:t> market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36504"/>
          </a:xfrm>
        </p:spPr>
        <p:txBody>
          <a:bodyPr>
            <a:normAutofit lnSpcReduction="10000"/>
          </a:bodyPr>
          <a:lstStyle/>
          <a:p>
            <a:r>
              <a:rPr lang="sv-SE" dirty="0" err="1" smtClean="0"/>
              <a:t>Improvments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beneficial</a:t>
            </a:r>
            <a:r>
              <a:rPr lang="sv-SE" dirty="0" smtClean="0"/>
              <a:t> in the long term – </a:t>
            </a:r>
            <a:r>
              <a:rPr lang="sv-SE" dirty="0" err="1" smtClean="0"/>
              <a:t>but</a:t>
            </a:r>
            <a:r>
              <a:rPr lang="sv-SE" dirty="0" smtClean="0"/>
              <a:t> </a:t>
            </a:r>
            <a:r>
              <a:rPr lang="sv-SE" dirty="0" err="1" smtClean="0"/>
              <a:t>costly</a:t>
            </a:r>
            <a:r>
              <a:rPr lang="sv-SE" dirty="0" smtClean="0"/>
              <a:t> in the short term</a:t>
            </a:r>
          </a:p>
          <a:p>
            <a:r>
              <a:rPr lang="sv-SE" dirty="0" smtClean="0"/>
              <a:t>EU </a:t>
            </a:r>
            <a:r>
              <a:rPr lang="sv-SE" dirty="0" err="1" smtClean="0"/>
              <a:t>internal</a:t>
            </a:r>
            <a:r>
              <a:rPr lang="sv-SE" dirty="0" smtClean="0"/>
              <a:t> market – </a:t>
            </a:r>
            <a:r>
              <a:rPr lang="sv-SE" dirty="0" err="1" smtClean="0"/>
              <a:t>there</a:t>
            </a:r>
            <a:r>
              <a:rPr lang="sv-SE" dirty="0" smtClean="0"/>
              <a:t> </a:t>
            </a:r>
            <a:r>
              <a:rPr lang="sv-SE" dirty="0" err="1" smtClean="0"/>
              <a:t>will</a:t>
            </a:r>
            <a:r>
              <a:rPr lang="sv-SE" dirty="0" smtClean="0"/>
              <a:t> be </a:t>
            </a:r>
            <a:r>
              <a:rPr lang="sv-SE" dirty="0" err="1" smtClean="0"/>
              <a:t>low</a:t>
            </a:r>
            <a:r>
              <a:rPr lang="sv-SE" dirty="0" smtClean="0"/>
              <a:t> </a:t>
            </a:r>
            <a:r>
              <a:rPr lang="sv-SE" dirty="0" err="1" smtClean="0"/>
              <a:t>level</a:t>
            </a:r>
            <a:r>
              <a:rPr lang="sv-SE" dirty="0" smtClean="0"/>
              <a:t> </a:t>
            </a:r>
            <a:r>
              <a:rPr lang="sv-SE" dirty="0" err="1" smtClean="0"/>
              <a:t>products</a:t>
            </a:r>
            <a:r>
              <a:rPr lang="sv-SE" dirty="0" smtClean="0"/>
              <a:t> to a </a:t>
            </a:r>
            <a:r>
              <a:rPr lang="sv-SE" dirty="0" err="1" smtClean="0"/>
              <a:t>lower</a:t>
            </a:r>
            <a:r>
              <a:rPr lang="sv-SE" dirty="0" smtClean="0"/>
              <a:t> </a:t>
            </a:r>
            <a:r>
              <a:rPr lang="sv-SE" dirty="0" err="1" smtClean="0"/>
              <a:t>price</a:t>
            </a:r>
            <a:r>
              <a:rPr lang="sv-SE" dirty="0" smtClean="0"/>
              <a:t> for the </a:t>
            </a:r>
            <a:r>
              <a:rPr lang="sv-SE" dirty="0" err="1" smtClean="0"/>
              <a:t>consumer</a:t>
            </a:r>
            <a:endParaRPr lang="sv-SE" dirty="0" smtClean="0"/>
          </a:p>
          <a:p>
            <a:r>
              <a:rPr lang="sv-SE" dirty="0" err="1" smtClean="0"/>
              <a:t>Responsibility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market – </a:t>
            </a:r>
            <a:r>
              <a:rPr lang="sv-SE" dirty="0" err="1" smtClean="0"/>
              <a:t>low</a:t>
            </a:r>
            <a:r>
              <a:rPr lang="sv-SE" dirty="0" smtClean="0"/>
              <a:t> </a:t>
            </a:r>
            <a:r>
              <a:rPr lang="sv-SE" dirty="0" err="1" smtClean="0"/>
              <a:t>price</a:t>
            </a:r>
            <a:r>
              <a:rPr lang="sv-SE" dirty="0" smtClean="0"/>
              <a:t> or </a:t>
            </a:r>
            <a:r>
              <a:rPr lang="sv-SE" dirty="0" err="1" smtClean="0"/>
              <a:t>working</a:t>
            </a:r>
            <a:r>
              <a:rPr lang="sv-SE" dirty="0" smtClean="0"/>
              <a:t> antibiotics?</a:t>
            </a:r>
          </a:p>
          <a:p>
            <a:r>
              <a:rPr lang="sv-SE" dirty="0" err="1" smtClean="0"/>
              <a:t>Dialogue</a:t>
            </a:r>
            <a:r>
              <a:rPr lang="sv-SE" dirty="0" smtClean="0"/>
              <a:t> </a:t>
            </a:r>
            <a:r>
              <a:rPr lang="sv-SE" dirty="0" err="1" smtClean="0"/>
              <a:t>through</a:t>
            </a:r>
            <a:r>
              <a:rPr lang="sv-SE" dirty="0" smtClean="0"/>
              <a:t> the </a:t>
            </a:r>
            <a:r>
              <a:rPr lang="sv-SE" dirty="0" err="1" smtClean="0"/>
              <a:t>whole</a:t>
            </a:r>
            <a:r>
              <a:rPr lang="sv-SE" dirty="0" smtClean="0"/>
              <a:t> </a:t>
            </a:r>
            <a:r>
              <a:rPr lang="sv-SE" dirty="0" err="1" smtClean="0"/>
              <a:t>food</a:t>
            </a:r>
            <a:r>
              <a:rPr lang="sv-SE" dirty="0" smtClean="0"/>
              <a:t> </a:t>
            </a:r>
            <a:r>
              <a:rPr lang="sv-SE" dirty="0" err="1" smtClean="0"/>
              <a:t>chain</a:t>
            </a:r>
            <a:r>
              <a:rPr lang="sv-SE" dirty="0" smtClean="0"/>
              <a:t>:</a:t>
            </a:r>
          </a:p>
          <a:p>
            <a:pPr lvl="1"/>
            <a:r>
              <a:rPr lang="sv-SE" dirty="0" smtClean="0"/>
              <a:t>Farmers, FBO, </a:t>
            </a:r>
            <a:r>
              <a:rPr lang="sv-SE" dirty="0" err="1" smtClean="0"/>
              <a:t>consumers</a:t>
            </a:r>
            <a:r>
              <a:rPr lang="sv-SE" dirty="0" smtClean="0"/>
              <a:t> and </a:t>
            </a:r>
            <a:r>
              <a:rPr lang="sv-SE" dirty="0" err="1" smtClean="0"/>
              <a:t>governmental</a:t>
            </a:r>
            <a:r>
              <a:rPr lang="sv-SE" dirty="0" smtClean="0"/>
              <a:t> </a:t>
            </a:r>
            <a:r>
              <a:rPr lang="sv-SE" dirty="0" err="1" smtClean="0"/>
              <a:t>bodies</a:t>
            </a:r>
            <a:endParaRPr lang="sv-SE" dirty="0" smtClean="0"/>
          </a:p>
          <a:p>
            <a:r>
              <a:rPr lang="sv-SE" dirty="0" smtClean="0"/>
              <a:t>Awareness </a:t>
            </a:r>
            <a:r>
              <a:rPr lang="sv-SE" dirty="0" err="1" smtClean="0"/>
              <a:t>raising</a:t>
            </a:r>
            <a:r>
              <a:rPr lang="sv-SE" dirty="0" smtClean="0"/>
              <a:t> -&gt; </a:t>
            </a:r>
            <a:r>
              <a:rPr lang="sv-SE" dirty="0" err="1" smtClean="0"/>
              <a:t>consumer</a:t>
            </a:r>
            <a:r>
              <a:rPr lang="sv-SE" dirty="0" smtClean="0"/>
              <a:t> </a:t>
            </a:r>
            <a:r>
              <a:rPr lang="sv-SE" dirty="0" err="1" smtClean="0"/>
              <a:t>pressure</a:t>
            </a: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1481734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Swedish Food Retailers Federation</a:t>
            </a:r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323528" y="4869160"/>
            <a:ext cx="8640960" cy="10695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 smtClean="0"/>
              <a:t>All major </a:t>
            </a:r>
            <a:r>
              <a:rPr lang="sv-SE" dirty="0" err="1" smtClean="0"/>
              <a:t>retailers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members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federation. 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16" y="1124744"/>
            <a:ext cx="9036496" cy="355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365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Criteria</a:t>
            </a:r>
            <a:r>
              <a:rPr lang="sv-SE" dirty="0" smtClean="0"/>
              <a:t> for </a:t>
            </a:r>
            <a:r>
              <a:rPr lang="sv-SE" dirty="0" err="1" smtClean="0"/>
              <a:t>own</a:t>
            </a:r>
            <a:r>
              <a:rPr lang="sv-SE" dirty="0" smtClean="0"/>
              <a:t> </a:t>
            </a:r>
            <a:r>
              <a:rPr lang="sv-SE" dirty="0" err="1" smtClean="0"/>
              <a:t>branded</a:t>
            </a:r>
            <a:r>
              <a:rPr lang="sv-SE" dirty="0" smtClean="0"/>
              <a:t> </a:t>
            </a:r>
            <a:r>
              <a:rPr lang="sv-SE" dirty="0" err="1" smtClean="0"/>
              <a:t>products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68052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smtClean="0"/>
              <a:t>Antibiotics </a:t>
            </a:r>
            <a:r>
              <a:rPr lang="en-US" dirty="0"/>
              <a:t>should not be used as a growth </a:t>
            </a:r>
            <a:r>
              <a:rPr lang="en-US" dirty="0" err="1"/>
              <a:t>promotor</a:t>
            </a:r>
            <a:endParaRPr lang="sv-SE" dirty="0"/>
          </a:p>
          <a:p>
            <a:pPr lvl="0"/>
            <a:r>
              <a:rPr lang="en-US" dirty="0"/>
              <a:t>Antibiotics is only allowed after prescription from a veterinary</a:t>
            </a:r>
            <a:endParaRPr lang="sv-SE" dirty="0"/>
          </a:p>
          <a:p>
            <a:pPr lvl="0"/>
            <a:r>
              <a:rPr lang="en-US" dirty="0"/>
              <a:t>Ample documentation of all use of antibiotics, including via feed and water, should be performed. Responsible veterinary should frequently review and sign this documentation.</a:t>
            </a:r>
            <a:endParaRPr lang="sv-SE" dirty="0"/>
          </a:p>
          <a:p>
            <a:pPr lvl="0"/>
            <a:r>
              <a:rPr lang="en-US" dirty="0"/>
              <a:t>If antibiotics to all animals, of a certain age, are used regularly, the motives for this should be documented, an investigation should be performed of a veterinary and a program for measures that deal with the health problems should be developed and implemented. 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2190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1724020" y="2828528"/>
            <a:ext cx="6016332" cy="1248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i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b="0" dirty="0" smtClean="0"/>
              <a:t>A WORLD FREE FROM FEAR OF UNTREATABLE INFECTIONS</a:t>
            </a:r>
          </a:p>
        </p:txBody>
      </p:sp>
      <p:cxnSp>
        <p:nvCxnSpPr>
          <p:cNvPr id="9" name="Rak 8"/>
          <p:cNvCxnSpPr/>
          <p:nvPr/>
        </p:nvCxnSpPr>
        <p:spPr>
          <a:xfrm>
            <a:off x="1724020" y="2780928"/>
            <a:ext cx="6016332" cy="0"/>
          </a:xfrm>
          <a:prstGeom prst="line">
            <a:avLst/>
          </a:prstGeom>
          <a:ln w="25400">
            <a:solidFill>
              <a:srgbClr val="98252B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k 22"/>
          <p:cNvCxnSpPr/>
          <p:nvPr/>
        </p:nvCxnSpPr>
        <p:spPr>
          <a:xfrm>
            <a:off x="1724020" y="3881616"/>
            <a:ext cx="6016332" cy="0"/>
          </a:xfrm>
          <a:prstGeom prst="line">
            <a:avLst/>
          </a:prstGeom>
          <a:ln w="25400">
            <a:solidFill>
              <a:srgbClr val="98252B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ruta 2"/>
          <p:cNvSpPr txBox="1"/>
          <p:nvPr/>
        </p:nvSpPr>
        <p:spPr>
          <a:xfrm>
            <a:off x="1979712" y="4725144"/>
            <a:ext cx="5184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000" dirty="0" err="1">
                <a:latin typeface="Arial Rounded MT Bold" charset="0"/>
                <a:ea typeface="Arial Rounded MT Bold" charset="0"/>
                <a:cs typeface="Arial Rounded MT Bold" charset="0"/>
              </a:rPr>
              <a:t>j</a:t>
            </a:r>
            <a:r>
              <a:rPr lang="sv-SE" sz="2000" dirty="0" err="1" smtClean="0">
                <a:latin typeface="Arial Rounded MT Bold" charset="0"/>
                <a:ea typeface="Arial Rounded MT Bold" charset="0"/>
                <a:cs typeface="Arial Rounded MT Bold" charset="0"/>
              </a:rPr>
              <a:t>enny.lundstrom@medsci.uu.se</a:t>
            </a:r>
            <a:endParaRPr lang="sv-SE" sz="2000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457200" y="980728"/>
            <a:ext cx="8229600" cy="1199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400" b="1" i="0" kern="1200" baseline="0">
                <a:solidFill>
                  <a:srgbClr val="98252B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sv-SE" dirty="0" err="1" smtClean="0"/>
              <a:t>Thank</a:t>
            </a:r>
            <a:r>
              <a:rPr lang="sv-SE" dirty="0" smtClean="0"/>
              <a:t> </a:t>
            </a:r>
            <a:r>
              <a:rPr lang="sv-SE" dirty="0" err="1" smtClean="0"/>
              <a:t>you</a:t>
            </a:r>
            <a:r>
              <a:rPr lang="sv-SE" dirty="0"/>
              <a:t> </a:t>
            </a:r>
            <a:r>
              <a:rPr lang="sv-SE" dirty="0" smtClean="0"/>
              <a:t>for </a:t>
            </a:r>
            <a:r>
              <a:rPr lang="sv-SE" dirty="0" err="1" smtClean="0"/>
              <a:t>listening</a:t>
            </a:r>
            <a:r>
              <a:rPr lang="sv-SE" dirty="0" smtClean="0"/>
              <a:t>!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3119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408</Words>
  <Application>Microsoft Macintosh PowerPoint</Application>
  <PresentationFormat>On-screen Show (4:3)</PresentationFormat>
  <Paragraphs>49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 Rounded MT Bold</vt:lpstr>
      <vt:lpstr>Calibri</vt:lpstr>
      <vt:lpstr>Century Gothic</vt:lpstr>
      <vt:lpstr>Wingdings</vt:lpstr>
      <vt:lpstr>Arial</vt:lpstr>
      <vt:lpstr>Office Theme</vt:lpstr>
      <vt:lpstr>PowerPoint Presentation</vt:lpstr>
      <vt:lpstr>Click to add title </vt:lpstr>
      <vt:lpstr>Improve animal health</vt:lpstr>
      <vt:lpstr>What has Sweden done?</vt:lpstr>
      <vt:lpstr>Governmental issues</vt:lpstr>
      <vt:lpstr>Healthy animals are wealthy animals!</vt:lpstr>
      <vt:lpstr>Challenge: Different standards  on an internal market</vt:lpstr>
      <vt:lpstr>Swedish Food Retailers Federation</vt:lpstr>
      <vt:lpstr>Criteria for own branded products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Therese Holm</dc:creator>
  <cp:lastModifiedBy>Elizabeth Atherton</cp:lastModifiedBy>
  <cp:revision>39</cp:revision>
  <cp:lastPrinted>2016-03-29T12:42:02Z</cp:lastPrinted>
  <dcterms:created xsi:type="dcterms:W3CDTF">2016-01-04T10:49:30Z</dcterms:created>
  <dcterms:modified xsi:type="dcterms:W3CDTF">2016-04-18T10:54:50Z</dcterms:modified>
</cp:coreProperties>
</file>