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6"/>
  </p:notesMasterIdLst>
  <p:sldIdLst>
    <p:sldId id="442" r:id="rId2"/>
    <p:sldId id="519" r:id="rId3"/>
    <p:sldId id="443" r:id="rId4"/>
    <p:sldId id="444" r:id="rId5"/>
    <p:sldId id="492" r:id="rId6"/>
    <p:sldId id="485" r:id="rId7"/>
    <p:sldId id="486" r:id="rId8"/>
    <p:sldId id="496" r:id="rId9"/>
    <p:sldId id="494" r:id="rId10"/>
    <p:sldId id="493" r:id="rId11"/>
    <p:sldId id="495" r:id="rId12"/>
    <p:sldId id="483" r:id="rId13"/>
    <p:sldId id="511" r:id="rId14"/>
    <p:sldId id="501" r:id="rId15"/>
    <p:sldId id="459" r:id="rId16"/>
    <p:sldId id="502" r:id="rId17"/>
    <p:sldId id="461" r:id="rId18"/>
    <p:sldId id="460" r:id="rId19"/>
    <p:sldId id="517" r:id="rId20"/>
    <p:sldId id="503" r:id="rId21"/>
    <p:sldId id="518" r:id="rId22"/>
    <p:sldId id="521" r:id="rId23"/>
    <p:sldId id="507" r:id="rId24"/>
    <p:sldId id="465" r:id="rId25"/>
    <p:sldId id="520" r:id="rId26"/>
    <p:sldId id="467" r:id="rId27"/>
    <p:sldId id="514" r:id="rId28"/>
    <p:sldId id="506" r:id="rId29"/>
    <p:sldId id="453" r:id="rId30"/>
    <p:sldId id="516" r:id="rId31"/>
    <p:sldId id="508" r:id="rId32"/>
    <p:sldId id="499" r:id="rId33"/>
    <p:sldId id="504" r:id="rId34"/>
    <p:sldId id="464" r:id="rId35"/>
  </p:sldIdLst>
  <p:sldSz cx="12192000" cy="6858000"/>
  <p:notesSz cx="6858000" cy="9144000"/>
  <p:custDataLst>
    <p:tags r:id="rId37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3CC33"/>
    <a:srgbClr val="BBE0E3"/>
    <a:srgbClr val="FF9933"/>
    <a:srgbClr val="6699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928" autoAdjust="0"/>
  </p:normalViewPr>
  <p:slideViewPr>
    <p:cSldViewPr snapToGrid="0">
      <p:cViewPr varScale="1">
        <p:scale>
          <a:sx n="110" d="100"/>
          <a:sy n="110" d="100"/>
        </p:scale>
        <p:origin x="64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gs" Target="tags/tag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5C063C4-7E2B-4DD8-88FD-C27D9936686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129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FEE0A0-DBD0-441C-BC46-B8E26F3AA0F8}" type="slidenum">
              <a:rPr lang="en-GB"/>
              <a:pPr/>
              <a:t>1</a:t>
            </a:fld>
            <a:endParaRPr lang="en-GB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373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~220</a:t>
            </a:r>
            <a:r>
              <a:rPr lang="en-GB" baseline="0" dirty="0" smtClean="0"/>
              <a:t> farm clients</a:t>
            </a:r>
          </a:p>
          <a:p>
            <a:r>
              <a:rPr lang="en-GB" baseline="0" dirty="0" smtClean="0"/>
              <a:t>~1500 dairy cattle (all conventional)</a:t>
            </a:r>
          </a:p>
          <a:p>
            <a:r>
              <a:rPr lang="en-GB" baseline="0" dirty="0" smtClean="0"/>
              <a:t>We do have a number of organic beef and sheep farms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063C4-7E2B-4DD8-88FD-C27D9936686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18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Farm level, practice</a:t>
            </a:r>
            <a:r>
              <a:rPr lang="en-GB" baseline="0" dirty="0" smtClean="0"/>
              <a:t> level </a:t>
            </a:r>
            <a:r>
              <a:rPr lang="en-GB" dirty="0" smtClean="0"/>
              <a:t>and future</a:t>
            </a:r>
            <a:r>
              <a:rPr lang="en-GB" baseline="0" dirty="0" smtClean="0"/>
              <a:t> practitioners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063C4-7E2B-4DD8-88FD-C27D9936686B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878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</a:t>
            </a:r>
            <a:r>
              <a:rPr lang="en-GB" baseline="0" dirty="0" smtClean="0"/>
              <a:t> of intrauterine Abs, Hormones </a:t>
            </a:r>
            <a:r>
              <a:rPr lang="en-GB" baseline="0" dirty="0" err="1" smtClean="0"/>
              <a:t>etc</a:t>
            </a:r>
            <a:endParaRPr lang="en-GB" baseline="0" dirty="0" smtClean="0"/>
          </a:p>
          <a:p>
            <a:r>
              <a:rPr lang="en-GB" baseline="0" dirty="0" smtClean="0"/>
              <a:t>LCT and DCT use, including SDCT</a:t>
            </a:r>
          </a:p>
          <a:p>
            <a:r>
              <a:rPr lang="en-GB" baseline="0" dirty="0" smtClean="0"/>
              <a:t>NSAID use</a:t>
            </a:r>
          </a:p>
          <a:p>
            <a:r>
              <a:rPr lang="en-GB" baseline="0" dirty="0" smtClean="0"/>
              <a:t>Calcium, glycerol, </a:t>
            </a:r>
            <a:r>
              <a:rPr lang="en-GB" baseline="0" dirty="0" err="1" smtClean="0"/>
              <a:t>ketosaid</a:t>
            </a:r>
            <a:r>
              <a:rPr lang="en-GB" baseline="0" dirty="0" smtClean="0"/>
              <a:t> </a:t>
            </a:r>
            <a:r>
              <a:rPr lang="en-GB" baseline="0" dirty="0" err="1" smtClean="0"/>
              <a:t>etc</a:t>
            </a:r>
            <a:endParaRPr lang="en-GB" baseline="0" dirty="0" smtClean="0"/>
          </a:p>
          <a:p>
            <a:r>
              <a:rPr lang="en-GB" baseline="0" dirty="0" smtClean="0"/>
              <a:t>Vaccination use</a:t>
            </a:r>
          </a:p>
          <a:p>
            <a:r>
              <a:rPr lang="en-GB" baseline="0" dirty="0" err="1" smtClean="0"/>
              <a:t>Antipneumonials</a:t>
            </a:r>
            <a:endParaRPr lang="en-GB" baseline="0" dirty="0" smtClean="0"/>
          </a:p>
          <a:p>
            <a:r>
              <a:rPr lang="en-GB" baseline="0" dirty="0" smtClean="0"/>
              <a:t>NSAIDs and level of disease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063C4-7E2B-4DD8-88FD-C27D9936686B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16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Changing order</a:t>
            </a:r>
          </a:p>
          <a:p>
            <a:r>
              <a:rPr lang="en-GB" dirty="0" smtClean="0"/>
              <a:t>No pre</a:t>
            </a:r>
          </a:p>
          <a:p>
            <a:r>
              <a:rPr lang="en-GB" dirty="0" smtClean="0"/>
              <a:t>Changes</a:t>
            </a:r>
          </a:p>
          <a:p>
            <a:r>
              <a:rPr lang="en-GB" dirty="0" smtClean="0"/>
              <a:t>Workshops</a:t>
            </a:r>
            <a:r>
              <a:rPr lang="en-GB" baseline="0" dirty="0" smtClean="0"/>
              <a:t> for farmers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063C4-7E2B-4DD8-88FD-C27D9936686B}" type="slidenum">
              <a:rPr lang="en-GB" smtClean="0">
                <a:solidFill>
                  <a:srgbClr val="000000"/>
                </a:solidFill>
              </a:rPr>
              <a:pPr/>
              <a:t>15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747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Medicines</a:t>
            </a:r>
            <a:r>
              <a:rPr lang="en-GB" baseline="0" dirty="0" smtClean="0"/>
              <a:t> auditing tool</a:t>
            </a:r>
          </a:p>
          <a:p>
            <a:r>
              <a:rPr lang="en-GB" dirty="0" smtClean="0"/>
              <a:t>Graph</a:t>
            </a:r>
            <a:r>
              <a:rPr lang="en-GB" baseline="0" dirty="0" smtClean="0"/>
              <a:t> screenshot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063C4-7E2B-4DD8-88FD-C27D9936686B}" type="slidenum">
              <a:rPr lang="en-GB" smtClean="0">
                <a:solidFill>
                  <a:srgbClr val="000000"/>
                </a:solidFill>
              </a:rPr>
              <a:pPr/>
              <a:t>17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198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C2CF8F-88E9-4BE8-9C63-5FA1D3FA8ED0}" type="slidenum">
              <a:rPr lang="en-GB">
                <a:solidFill>
                  <a:srgbClr val="000000"/>
                </a:solidFill>
              </a:rPr>
              <a:pPr/>
              <a:t>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84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Cooperation</a:t>
            </a:r>
            <a:r>
              <a:rPr lang="en-GB" baseline="0" dirty="0" smtClean="0"/>
              <a:t> rather than confrontation (though this doesn’t mean practice are not challenged)</a:t>
            </a:r>
            <a:endParaRPr lang="en-GB" dirty="0" smtClean="0"/>
          </a:p>
          <a:p>
            <a:r>
              <a:rPr lang="en-GB" dirty="0" smtClean="0"/>
              <a:t>Opportunities to increase the use of certain categories may</a:t>
            </a:r>
            <a:r>
              <a:rPr lang="en-GB" baseline="0" dirty="0" smtClean="0"/>
              <a:t> be identified </a:t>
            </a:r>
          </a:p>
          <a:p>
            <a:r>
              <a:rPr lang="en-GB" baseline="0" dirty="0" smtClean="0"/>
              <a:t>Particular insight into </a:t>
            </a:r>
            <a:r>
              <a:rPr lang="en-GB" baseline="0" dirty="0" err="1" smtClean="0"/>
              <a:t>Youngstock</a:t>
            </a:r>
            <a:r>
              <a:rPr lang="en-GB" baseline="0" dirty="0" smtClean="0"/>
              <a:t> disease and worming strategies which is often not well recorded.</a:t>
            </a:r>
          </a:p>
          <a:p>
            <a:r>
              <a:rPr lang="en-GB" baseline="0" dirty="0" smtClean="0"/>
              <a:t>Change the title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063C4-7E2B-4DD8-88FD-C27D9936686B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603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Anglo-irish</a:t>
            </a:r>
            <a:r>
              <a:rPr lang="en-GB" dirty="0" smtClean="0"/>
              <a:t> politician and philosopher.  Statue of him in Washington</a:t>
            </a:r>
            <a:r>
              <a:rPr lang="en-GB" baseline="0" dirty="0" smtClean="0"/>
              <a:t> DC.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063C4-7E2B-4DD8-88FD-C27D9936686B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939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3" name="Picture 13" descr="cow 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40318" y="2570164"/>
            <a:ext cx="11010900" cy="676275"/>
          </a:xfrm>
          <a:extLst>
            <a:ext uri="{909E8E84-426E-40DD-AFC4-6F175D3DCCD1}">
              <a14:hiddenFill xmlns:a14="http://schemas.microsoft.com/office/drawing/2010/main">
                <a:solidFill>
                  <a:srgbClr val="2858BB"/>
                </a:solidFill>
              </a14:hiddenFill>
            </a:ext>
          </a:extLst>
        </p:spPr>
        <p:txBody>
          <a:bodyPr lIns="0" tIns="0" rIns="0" bIns="0"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6085" y="3235326"/>
            <a:ext cx="11010900" cy="658813"/>
          </a:xfrm>
        </p:spPr>
        <p:txBody>
          <a:bodyPr lIns="0" tIns="0" rIns="0" bIns="0"/>
          <a:lstStyle>
            <a:lvl1pPr marL="0" indent="0">
              <a:buFontTx/>
              <a:buNone/>
              <a:defRPr sz="36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pic>
        <p:nvPicPr>
          <p:cNvPr id="5124" name="Picture 4" descr="Logo-white-transpgi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81050" y="-819150"/>
            <a:ext cx="969433" cy="240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857251" y="5897563"/>
            <a:ext cx="819996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0" y="5932488"/>
            <a:ext cx="12192000" cy="939800"/>
            <a:chOff x="0" y="3737"/>
            <a:chExt cx="5760" cy="592"/>
          </a:xfrm>
        </p:grpSpPr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0" y="3737"/>
              <a:ext cx="5760" cy="592"/>
            </a:xfrm>
            <a:prstGeom prst="rect">
              <a:avLst/>
            </a:prstGeom>
            <a:solidFill>
              <a:srgbClr val="2858B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5131" name="Picture 11" descr="footer-crest-template cropp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2" y="3776"/>
              <a:ext cx="1768" cy="5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533400"/>
            <a:ext cx="2959100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2918B10-71DC-4AA2-AFD1-AE94C34195D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29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82E35BD-71CA-473A-A40D-CE1A5016E04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953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273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273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F7F22-38EE-4383-8415-55D6465AE01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32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321CC1-C968-46FA-8F0F-E04F015749C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496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10EE1F-F5E1-47DF-8B60-6F7C7D9FAFF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883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898108-9033-48F6-B0A6-71E0387DF68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120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F45DF2F-4F16-49C6-A2C9-F1EA383BF47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182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11CFC21-7496-4E0E-949B-581935B2689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5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0E8C961-985F-417A-B1A5-F7C71D0DE8C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76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599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599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FBD7B2-0326-4CAC-B23F-81A0C96AD12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738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35896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273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060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3176"/>
            <a:ext cx="5384800" cy="2060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186585" y="73025"/>
            <a:ext cx="876300" cy="476250"/>
          </a:xfrm>
        </p:spPr>
        <p:txBody>
          <a:bodyPr/>
          <a:lstStyle>
            <a:lvl1pPr>
              <a:defRPr/>
            </a:lvl1pPr>
          </a:lstStyle>
          <a:p>
            <a:fld id="{AA90B7F4-FC4F-4BD2-9AF2-CD7216DB323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82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274638"/>
            <a:ext cx="1035896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27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186585" y="73025"/>
            <a:ext cx="8763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 b="1">
                <a:solidFill>
                  <a:srgbClr val="B01C2E"/>
                </a:solidFill>
              </a:defRPr>
            </a:lvl1pPr>
          </a:lstStyle>
          <a:p>
            <a:fld id="{5A4761B3-7F0B-47AD-AA6D-71481C8DDBA3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4107" name="Picture 11" descr="cow foot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6139"/>
            <a:ext cx="1219200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441325" indent="-441325" algn="l" rtl="0" eaLnBrk="1" fontAlgn="base" hangingPunct="1">
        <a:spcBef>
          <a:spcPct val="0"/>
        </a:spcBef>
        <a:spcAft>
          <a:spcPct val="0"/>
        </a:spcAft>
        <a:buBlip>
          <a:blip r:embed="rId15"/>
        </a:buBlip>
        <a:defRPr sz="4400">
          <a:solidFill>
            <a:srgbClr val="B01C2E"/>
          </a:solidFill>
          <a:latin typeface="+mj-lt"/>
          <a:ea typeface="+mj-ea"/>
          <a:cs typeface="+mj-cs"/>
        </a:defRPr>
      </a:lvl1pPr>
      <a:lvl2pPr marL="441325" indent="-441325" algn="l" rtl="0" eaLnBrk="1" fontAlgn="base" hangingPunct="1">
        <a:spcBef>
          <a:spcPct val="0"/>
        </a:spcBef>
        <a:spcAft>
          <a:spcPct val="0"/>
        </a:spcAft>
        <a:buBlip>
          <a:blip r:embed="rId15"/>
        </a:buBlip>
        <a:defRPr sz="4400">
          <a:solidFill>
            <a:srgbClr val="B01C2E"/>
          </a:solidFill>
          <a:latin typeface="Arial" charset="0"/>
        </a:defRPr>
      </a:lvl2pPr>
      <a:lvl3pPr marL="441325" indent="-441325" algn="l" rtl="0" eaLnBrk="1" fontAlgn="base" hangingPunct="1">
        <a:spcBef>
          <a:spcPct val="0"/>
        </a:spcBef>
        <a:spcAft>
          <a:spcPct val="0"/>
        </a:spcAft>
        <a:buBlip>
          <a:blip r:embed="rId15"/>
        </a:buBlip>
        <a:defRPr sz="4400">
          <a:solidFill>
            <a:srgbClr val="B01C2E"/>
          </a:solidFill>
          <a:latin typeface="Arial" charset="0"/>
        </a:defRPr>
      </a:lvl3pPr>
      <a:lvl4pPr marL="441325" indent="-441325" algn="l" rtl="0" eaLnBrk="1" fontAlgn="base" hangingPunct="1">
        <a:spcBef>
          <a:spcPct val="0"/>
        </a:spcBef>
        <a:spcAft>
          <a:spcPct val="0"/>
        </a:spcAft>
        <a:buBlip>
          <a:blip r:embed="rId15"/>
        </a:buBlip>
        <a:defRPr sz="4400">
          <a:solidFill>
            <a:srgbClr val="B01C2E"/>
          </a:solidFill>
          <a:latin typeface="Arial" charset="0"/>
        </a:defRPr>
      </a:lvl4pPr>
      <a:lvl5pPr marL="441325" indent="-441325" algn="l" rtl="0" eaLnBrk="1" fontAlgn="base" hangingPunct="1">
        <a:spcBef>
          <a:spcPct val="0"/>
        </a:spcBef>
        <a:spcAft>
          <a:spcPct val="0"/>
        </a:spcAft>
        <a:buBlip>
          <a:blip r:embed="rId15"/>
        </a:buBlip>
        <a:defRPr sz="4400">
          <a:solidFill>
            <a:srgbClr val="B01C2E"/>
          </a:solidFill>
          <a:latin typeface="Arial" charset="0"/>
        </a:defRPr>
      </a:lvl5pPr>
      <a:lvl6pPr marL="898525" indent="-441325" algn="l" rtl="0" eaLnBrk="1" fontAlgn="base" hangingPunct="1">
        <a:spcBef>
          <a:spcPct val="0"/>
        </a:spcBef>
        <a:spcAft>
          <a:spcPct val="0"/>
        </a:spcAft>
        <a:buBlip>
          <a:blip r:embed="rId15"/>
        </a:buBlip>
        <a:defRPr sz="4400">
          <a:solidFill>
            <a:srgbClr val="B01C2E"/>
          </a:solidFill>
          <a:latin typeface="Arial" charset="0"/>
        </a:defRPr>
      </a:lvl6pPr>
      <a:lvl7pPr marL="1355725" indent="-441325" algn="l" rtl="0" eaLnBrk="1" fontAlgn="base" hangingPunct="1">
        <a:spcBef>
          <a:spcPct val="0"/>
        </a:spcBef>
        <a:spcAft>
          <a:spcPct val="0"/>
        </a:spcAft>
        <a:buBlip>
          <a:blip r:embed="rId15"/>
        </a:buBlip>
        <a:defRPr sz="4400">
          <a:solidFill>
            <a:srgbClr val="B01C2E"/>
          </a:solidFill>
          <a:latin typeface="Arial" charset="0"/>
        </a:defRPr>
      </a:lvl7pPr>
      <a:lvl8pPr marL="1812925" indent="-441325" algn="l" rtl="0" eaLnBrk="1" fontAlgn="base" hangingPunct="1">
        <a:spcBef>
          <a:spcPct val="0"/>
        </a:spcBef>
        <a:spcAft>
          <a:spcPct val="0"/>
        </a:spcAft>
        <a:buBlip>
          <a:blip r:embed="rId15"/>
        </a:buBlip>
        <a:defRPr sz="4400">
          <a:solidFill>
            <a:srgbClr val="B01C2E"/>
          </a:solidFill>
          <a:latin typeface="Arial" charset="0"/>
        </a:defRPr>
      </a:lvl8pPr>
      <a:lvl9pPr marL="2270125" indent="-441325" algn="l" rtl="0" eaLnBrk="1" fontAlgn="base" hangingPunct="1">
        <a:spcBef>
          <a:spcPct val="0"/>
        </a:spcBef>
        <a:spcAft>
          <a:spcPct val="0"/>
        </a:spcAft>
        <a:buBlip>
          <a:blip r:embed="rId15"/>
        </a:buBlip>
        <a:defRPr sz="4400">
          <a:solidFill>
            <a:srgbClr val="B01C2E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858BB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858BB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858BB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8.png"/><Relationship Id="rId5" Type="http://schemas.openxmlformats.org/officeDocument/2006/relationships/image" Target="../media/image19.jpe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2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8677" y="2371828"/>
            <a:ext cx="9951522" cy="676275"/>
          </a:xfrm>
        </p:spPr>
        <p:txBody>
          <a:bodyPr/>
          <a:lstStyle/>
          <a:p>
            <a:pPr algn="ctr"/>
            <a:r>
              <a:rPr lang="en-GB" sz="6000" b="1" dirty="0" smtClean="0"/>
              <a:t>Antibiotic stewardship in the UK dairy sector</a:t>
            </a:r>
            <a:endParaRPr lang="en-US" sz="6000" b="1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7097" y="4287740"/>
            <a:ext cx="9434681" cy="658813"/>
          </a:xfrm>
        </p:spPr>
        <p:txBody>
          <a:bodyPr/>
          <a:lstStyle/>
          <a:p>
            <a:pPr algn="ctr"/>
            <a:r>
              <a:rPr lang="en-GB" i="1" dirty="0"/>
              <a:t>Making farm animal practice work without critically important antimicrobials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78052" y="6065150"/>
            <a:ext cx="684623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chemeClr val="bg1"/>
                </a:solidFill>
              </a:rPr>
              <a:t>Mr David Tisdall </a:t>
            </a:r>
            <a:r>
              <a:rPr lang="en-GB" b="1" dirty="0" err="1" smtClean="0">
                <a:solidFill>
                  <a:schemeClr val="bg1"/>
                </a:solidFill>
              </a:rPr>
              <a:t>BVSc</a:t>
            </a:r>
            <a:r>
              <a:rPr lang="en-GB" b="1" dirty="0" smtClean="0">
                <a:solidFill>
                  <a:schemeClr val="bg1"/>
                </a:solidFill>
              </a:rPr>
              <a:t>(</a:t>
            </a:r>
            <a:r>
              <a:rPr lang="en-GB" b="1" dirty="0" err="1" smtClean="0">
                <a:solidFill>
                  <a:schemeClr val="bg1"/>
                </a:solidFill>
              </a:rPr>
              <a:t>hons</a:t>
            </a:r>
            <a:r>
              <a:rPr lang="en-GB" b="1" dirty="0" smtClean="0">
                <a:solidFill>
                  <a:schemeClr val="bg1"/>
                </a:solidFill>
              </a:rPr>
              <a:t>) </a:t>
            </a:r>
            <a:r>
              <a:rPr lang="en-GB" b="1" dirty="0" err="1" smtClean="0">
                <a:solidFill>
                  <a:schemeClr val="bg1"/>
                </a:solidFill>
              </a:rPr>
              <a:t>CertCHP</a:t>
            </a:r>
            <a:r>
              <a:rPr lang="en-GB" b="1" dirty="0" smtClean="0">
                <a:solidFill>
                  <a:schemeClr val="bg1"/>
                </a:solidFill>
              </a:rPr>
              <a:t>  FHEA MRCVS</a:t>
            </a:r>
          </a:p>
          <a:p>
            <a:pPr>
              <a:spcBef>
                <a:spcPts val="0"/>
              </a:spcBef>
            </a:pPr>
            <a:r>
              <a:rPr lang="en-GB" sz="1200" b="1" dirty="0">
                <a:solidFill>
                  <a:schemeClr val="bg1"/>
                </a:solidFill>
              </a:rPr>
              <a:t>Clinical Teaching Fellow in Farm Animal Science and Lead Farm Animal Clinician</a:t>
            </a:r>
          </a:p>
          <a:p>
            <a:pPr>
              <a:spcBef>
                <a:spcPts val="0"/>
              </a:spcBef>
            </a:pPr>
            <a:r>
              <a:rPr lang="en-GB" sz="1200" b="1" dirty="0">
                <a:solidFill>
                  <a:schemeClr val="bg1"/>
                </a:solidFill>
              </a:rPr>
              <a:t>School of Veterinary Sciences, University of Bristol</a:t>
            </a:r>
          </a:p>
        </p:txBody>
      </p:sp>
    </p:spTree>
    <p:extLst>
      <p:ext uri="{BB962C8B-B14F-4D97-AF65-F5344CB8AC3E}">
        <p14:creationId xmlns:p14="http://schemas.microsoft.com/office/powerpoint/2010/main" val="262744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430" y="212270"/>
            <a:ext cx="7519307" cy="563948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27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45" t="15020" b="8166"/>
          <a:stretch/>
        </p:blipFill>
        <p:spPr bwMode="auto">
          <a:xfrm>
            <a:off x="3855430" y="188320"/>
            <a:ext cx="7449472" cy="561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48" y="486697"/>
            <a:ext cx="3114844" cy="90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48" y="1750612"/>
            <a:ext cx="2857895" cy="9000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328257" y="904557"/>
            <a:ext cx="5085251" cy="4881714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0882" y="2311777"/>
            <a:ext cx="942180" cy="70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5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4</a:t>
            </a:fld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2354558" y="134446"/>
            <a:ext cx="3600000" cy="3600000"/>
            <a:chOff x="3300941" y="1136429"/>
            <a:chExt cx="2880000" cy="2880000"/>
          </a:xfrm>
        </p:grpSpPr>
        <p:sp>
          <p:nvSpPr>
            <p:cNvPr id="11" name="Oval 10"/>
            <p:cNvSpPr/>
            <p:nvPr/>
          </p:nvSpPr>
          <p:spPr>
            <a:xfrm>
              <a:off x="3300941" y="1136429"/>
              <a:ext cx="2880000" cy="2880000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79379" y="2153754"/>
              <a:ext cx="2070765" cy="763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rgbClr val="0070C0"/>
                  </a:solidFill>
                </a:rPr>
                <a:t>Herd health management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75646" y="2793660"/>
            <a:ext cx="3600000" cy="3600000"/>
            <a:chOff x="4466327" y="2967732"/>
            <a:chExt cx="2880000" cy="2880000"/>
          </a:xfrm>
        </p:grpSpPr>
        <p:sp>
          <p:nvSpPr>
            <p:cNvPr id="12" name="Oval 11"/>
            <p:cNvSpPr/>
            <p:nvPr/>
          </p:nvSpPr>
          <p:spPr>
            <a:xfrm>
              <a:off x="4466327" y="2967732"/>
              <a:ext cx="2880000" cy="2880000"/>
            </a:xfrm>
            <a:prstGeom prst="ellipse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30563" y="4100413"/>
              <a:ext cx="2194866" cy="763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rgbClr val="FFC000"/>
                  </a:solidFill>
                </a:rPr>
                <a:t>Undergraduate teaching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596734" y="134446"/>
            <a:ext cx="3600000" cy="3600000"/>
            <a:chOff x="5619760" y="1136429"/>
            <a:chExt cx="2880000" cy="2880000"/>
          </a:xfrm>
        </p:grpSpPr>
        <p:sp>
          <p:nvSpPr>
            <p:cNvPr id="13" name="Oval 12"/>
            <p:cNvSpPr/>
            <p:nvPr/>
          </p:nvSpPr>
          <p:spPr>
            <a:xfrm>
              <a:off x="5619760" y="1136429"/>
              <a:ext cx="2880000" cy="2880000"/>
            </a:xfrm>
            <a:prstGeom prst="ellipse">
              <a:avLst/>
            </a:prstGeom>
            <a:noFill/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55436" y="2158888"/>
              <a:ext cx="1816865" cy="763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rgbClr val="92D050"/>
                  </a:solidFill>
                </a:rPr>
                <a:t>Clinical governance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 rot="10800000" flipH="1" flipV="1">
            <a:off x="132347" y="311150"/>
            <a:ext cx="11930538" cy="5355312"/>
          </a:xfrm>
          <a:prstGeom prst="rect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2400" i="1" dirty="0"/>
          </a:p>
          <a:p>
            <a:pPr algn="ctr"/>
            <a:r>
              <a:rPr lang="en-GB" sz="5400" i="1" dirty="0"/>
              <a:t>Finding </a:t>
            </a:r>
            <a:r>
              <a:rPr lang="en-GB" sz="5400" b="1" i="1" dirty="0"/>
              <a:t>practical, partnership </a:t>
            </a:r>
            <a:r>
              <a:rPr lang="en-GB" sz="5400" i="1" dirty="0"/>
              <a:t>approaches</a:t>
            </a:r>
            <a:r>
              <a:rPr lang="en-GB" sz="5400" b="1" i="1" dirty="0"/>
              <a:t> </a:t>
            </a:r>
            <a:r>
              <a:rPr lang="en-GB" sz="5400" i="1" dirty="0"/>
              <a:t>that can achieve change towards more</a:t>
            </a:r>
            <a:r>
              <a:rPr lang="en-GB" sz="5400" b="1" i="1" dirty="0"/>
              <a:t> </a:t>
            </a:r>
            <a:r>
              <a:rPr lang="en-GB" sz="5400" i="1" dirty="0"/>
              <a:t>responsible and sustainable medicines use by farm vets, farmers and future vets.</a:t>
            </a:r>
          </a:p>
          <a:p>
            <a:pPr algn="ctr"/>
            <a:endParaRPr lang="en-GB" sz="1600" i="1" dirty="0"/>
          </a:p>
          <a:p>
            <a:pPr algn="ctr"/>
            <a:endParaRPr lang="en-GB" sz="1600" i="1" dirty="0"/>
          </a:p>
          <a:p>
            <a:pPr algn="ctr"/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410135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does farm medicines use matter?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01724"/>
            <a:ext cx="10972800" cy="4273550"/>
          </a:xfrm>
        </p:spPr>
        <p:txBody>
          <a:bodyPr numCol="3"/>
          <a:lstStyle/>
          <a:p>
            <a:r>
              <a:rPr lang="en-GB" dirty="0" smtClean="0"/>
              <a:t>One health</a:t>
            </a:r>
            <a:r>
              <a:rPr lang="en-GB" baseline="30000" dirty="0" smtClean="0"/>
              <a:t>1</a:t>
            </a:r>
          </a:p>
          <a:p>
            <a:pPr lvl="1"/>
            <a:r>
              <a:rPr lang="en-GB" dirty="0" smtClean="0"/>
              <a:t>Animal health </a:t>
            </a:r>
          </a:p>
          <a:p>
            <a:pPr lvl="1"/>
            <a:r>
              <a:rPr lang="en-GB" dirty="0" smtClean="0"/>
              <a:t>Human health  </a:t>
            </a:r>
          </a:p>
          <a:p>
            <a:pPr lvl="1"/>
            <a:r>
              <a:rPr lang="en-GB" dirty="0" smtClean="0"/>
              <a:t>Environment</a:t>
            </a:r>
          </a:p>
          <a:p>
            <a:endParaRPr lang="en-GB" dirty="0" smtClean="0"/>
          </a:p>
          <a:p>
            <a:r>
              <a:rPr lang="en-GB" dirty="0" smtClean="0"/>
              <a:t>Economics </a:t>
            </a:r>
            <a:r>
              <a:rPr lang="en-GB" dirty="0"/>
              <a:t>and politics</a:t>
            </a:r>
          </a:p>
          <a:p>
            <a:r>
              <a:rPr lang="en-GB" dirty="0" smtClean="0"/>
              <a:t>Antimicrobial use</a:t>
            </a:r>
          </a:p>
          <a:p>
            <a:pPr lvl="1"/>
            <a:r>
              <a:rPr lang="en-GB" dirty="0" smtClean="0"/>
              <a:t>Stewardship</a:t>
            </a:r>
          </a:p>
          <a:p>
            <a:pPr lvl="1"/>
            <a:r>
              <a:rPr lang="en-GB" dirty="0" smtClean="0"/>
              <a:t>AMR</a:t>
            </a:r>
            <a:endParaRPr lang="en-GB" dirty="0"/>
          </a:p>
          <a:p>
            <a:pPr lvl="1"/>
            <a:r>
              <a:rPr lang="en-GB" dirty="0" smtClean="0"/>
              <a:t>CIAs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0" t="11257" r="39014" b="46155"/>
          <a:stretch/>
        </p:blipFill>
        <p:spPr bwMode="auto">
          <a:xfrm>
            <a:off x="8287692" y="1417638"/>
            <a:ext cx="2680876" cy="4135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854115" y="5984123"/>
            <a:ext cx="831382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200" b="1" baseline="30000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ONE </a:t>
            </a:r>
            <a:r>
              <a:rPr lang="en-US" sz="1200" b="1" dirty="0">
                <a:solidFill>
                  <a:schemeClr val="bg1"/>
                </a:solidFill>
              </a:rPr>
              <a:t>HEALTH INITIATIVE. 2014. </a:t>
            </a:r>
            <a:r>
              <a:rPr lang="en-US" sz="1200" b="1" i="1" dirty="0">
                <a:solidFill>
                  <a:schemeClr val="bg1"/>
                </a:solidFill>
              </a:rPr>
              <a:t>One Health Initiative </a:t>
            </a:r>
            <a:r>
              <a:rPr lang="en-US" sz="1200" b="1" dirty="0">
                <a:solidFill>
                  <a:schemeClr val="bg1"/>
                </a:solidFill>
              </a:rPr>
              <a:t>[Online]. Available: </a:t>
            </a:r>
            <a:r>
              <a:rPr lang="en-US" sz="1200" b="1" u="sng" dirty="0">
                <a:solidFill>
                  <a:schemeClr val="bg1"/>
                </a:solidFill>
              </a:rPr>
              <a:t>http://www.onehealthinitiative.com/index.php</a:t>
            </a:r>
            <a:r>
              <a:rPr lang="en-US" sz="1200" b="1" dirty="0">
                <a:solidFill>
                  <a:schemeClr val="bg1"/>
                </a:solidFill>
              </a:rPr>
              <a:t> [Accessed 21/08/2014 2014</a:t>
            </a:r>
            <a:r>
              <a:rPr lang="en-US" sz="1200" b="1" dirty="0" smtClean="0">
                <a:solidFill>
                  <a:schemeClr val="bg1"/>
                </a:solidFill>
              </a:rPr>
              <a:t>].</a:t>
            </a:r>
            <a:r>
              <a:rPr lang="en-GB" sz="1200" dirty="0"/>
              <a:t> </a:t>
            </a:r>
            <a:endParaRPr lang="en-GB" sz="1200" dirty="0" smtClean="0"/>
          </a:p>
          <a:p>
            <a:endParaRPr lang="en-GB" sz="12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GB" sz="12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en-GB" sz="1200" b="1" dirty="0" smtClean="0">
                <a:solidFill>
                  <a:schemeClr val="bg1"/>
                </a:solidFill>
              </a:rPr>
              <a:t>.</a:t>
            </a:r>
            <a:endParaRPr lang="en-GB" sz="1000" b="1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739198" y="1139498"/>
            <a:ext cx="3703975" cy="4635776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7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Antimicrobial resistance (AMR)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 smtClean="0"/>
              <a:t>A paradox:</a:t>
            </a:r>
          </a:p>
          <a:p>
            <a:pPr lvl="1" algn="just"/>
            <a:r>
              <a:rPr lang="en-GB" dirty="0" smtClean="0"/>
              <a:t>Increasing </a:t>
            </a:r>
            <a:r>
              <a:rPr lang="en-GB" dirty="0"/>
              <a:t>public and scientific concern about the potential </a:t>
            </a:r>
            <a:r>
              <a:rPr lang="en-GB" dirty="0" smtClean="0"/>
              <a:t>transfer of AMR </a:t>
            </a:r>
            <a:r>
              <a:rPr lang="en-GB" dirty="0"/>
              <a:t>from </a:t>
            </a:r>
            <a:r>
              <a:rPr lang="en-GB" dirty="0" smtClean="0"/>
              <a:t>animals </a:t>
            </a:r>
            <a:r>
              <a:rPr lang="en-GB" dirty="0"/>
              <a:t>to </a:t>
            </a:r>
            <a:r>
              <a:rPr lang="en-GB" dirty="0" smtClean="0"/>
              <a:t>people</a:t>
            </a:r>
            <a:r>
              <a:rPr lang="en-GB" baseline="30000" dirty="0" smtClean="0"/>
              <a:t>1</a:t>
            </a:r>
          </a:p>
          <a:p>
            <a:pPr lvl="1" algn="just"/>
            <a:r>
              <a:rPr lang="en-GB" dirty="0" smtClean="0"/>
              <a:t>The </a:t>
            </a:r>
            <a:r>
              <a:rPr lang="en-GB" dirty="0"/>
              <a:t>main driver of AMR in people remains the use of antimicrobials in human </a:t>
            </a:r>
            <a:r>
              <a:rPr lang="en-GB" dirty="0" smtClean="0"/>
              <a:t>medicine</a:t>
            </a:r>
            <a:r>
              <a:rPr lang="en-GB" baseline="30000" dirty="0" smtClean="0"/>
              <a:t>2</a:t>
            </a:r>
          </a:p>
          <a:p>
            <a:pPr lvl="1" algn="just"/>
            <a:endParaRPr lang="en-GB" baseline="30000" dirty="0" smtClean="0"/>
          </a:p>
          <a:p>
            <a:pPr algn="just"/>
            <a:r>
              <a:rPr lang="en-GB" dirty="0" smtClean="0"/>
              <a:t>This doesn’t mean that veterinary use is unimportant.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854115" y="5984123"/>
            <a:ext cx="831382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baseline="30000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SEIFFERT</a:t>
            </a:r>
            <a:r>
              <a:rPr lang="en-US" sz="1200" b="1" dirty="0">
                <a:solidFill>
                  <a:schemeClr val="bg1"/>
                </a:solidFill>
              </a:rPr>
              <a:t>, S. N., HILTY, M., PERRETEN, V. &amp; ENDIMIANI, A. 2013. Extended-spectrum cephalosporin-resistant Gram-negative organisms in livestock: an emerging problem for human health? </a:t>
            </a:r>
            <a:r>
              <a:rPr lang="en-US" sz="1200" b="1" i="1" dirty="0">
                <a:solidFill>
                  <a:schemeClr val="bg1"/>
                </a:solidFill>
              </a:rPr>
              <a:t>Drug Resist </a:t>
            </a:r>
            <a:r>
              <a:rPr lang="en-US" sz="1200" b="1" i="1" dirty="0" smtClean="0">
                <a:solidFill>
                  <a:schemeClr val="bg1"/>
                </a:solidFill>
              </a:rPr>
              <a:t>Update,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>
                <a:solidFill>
                  <a:schemeClr val="bg1"/>
                </a:solidFill>
              </a:rPr>
              <a:t>16, 22-45.</a:t>
            </a:r>
            <a:endParaRPr lang="en-GB" sz="12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2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1200" b="1" dirty="0" smtClean="0">
                <a:solidFill>
                  <a:schemeClr val="bg1"/>
                </a:solidFill>
              </a:rPr>
              <a:t>DEPARTMENT </a:t>
            </a:r>
            <a:r>
              <a:rPr lang="en-US" sz="1200" b="1" dirty="0">
                <a:solidFill>
                  <a:schemeClr val="bg1"/>
                </a:solidFill>
              </a:rPr>
              <a:t>OF HEALTH 2013. UK Five Year Antimicrobial Resistance Strategy 2013 to 2018. London: Department of Health.</a:t>
            </a:r>
            <a:endParaRPr lang="en-GB" sz="12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en-GB" sz="1200" b="1" dirty="0" smtClean="0">
                <a:solidFill>
                  <a:schemeClr val="bg1"/>
                </a:solidFill>
              </a:rPr>
              <a:t>.</a:t>
            </a:r>
            <a:endParaRPr lang="en-GB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271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576984" cy="1143000"/>
          </a:xfrm>
        </p:spPr>
        <p:txBody>
          <a:bodyPr/>
          <a:lstStyle/>
          <a:p>
            <a:r>
              <a:rPr lang="en-GB" dirty="0" smtClean="0"/>
              <a:t>Critically important antimicrobials (CIAs)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makes an antimicrobial critically </a:t>
            </a:r>
            <a:r>
              <a:rPr lang="en-GB" dirty="0"/>
              <a:t>important for human medicine </a:t>
            </a:r>
            <a:r>
              <a:rPr lang="en-GB" dirty="0" smtClean="0"/>
              <a:t>(WHO)</a:t>
            </a:r>
          </a:p>
          <a:p>
            <a:pPr lvl="1"/>
            <a:r>
              <a:rPr lang="en-GB" dirty="0" smtClean="0"/>
              <a:t>Agents </a:t>
            </a:r>
            <a:r>
              <a:rPr lang="en-GB" dirty="0"/>
              <a:t>that are the sole or a limited number of substances available as therapy for serious human disease 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Pathogens </a:t>
            </a:r>
            <a:r>
              <a:rPr lang="en-GB" dirty="0"/>
              <a:t>which are zoonotic or where there exists the potential for resistance gene transfer from non-human </a:t>
            </a:r>
            <a:r>
              <a:rPr lang="en-GB" dirty="0" smtClean="0"/>
              <a:t>sources.</a:t>
            </a:r>
          </a:p>
          <a:p>
            <a:endParaRPr lang="en-GB" dirty="0" smtClean="0"/>
          </a:p>
          <a:p>
            <a:r>
              <a:rPr lang="en-GB" dirty="0" smtClean="0"/>
              <a:t>These are commonly used in farm animal practice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13270" y="6056312"/>
            <a:ext cx="6818898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</a:rPr>
              <a:t>WORLD HEALTH ORGANISATION 2012. Critically important antimicrobials for human medicine 3rd Revision 2011. 3 ed. 20 Avenue </a:t>
            </a:r>
            <a:r>
              <a:rPr lang="en-US" sz="1200" b="1" dirty="0" err="1" smtClean="0">
                <a:solidFill>
                  <a:schemeClr val="bg1"/>
                </a:solidFill>
              </a:rPr>
              <a:t>Appia</a:t>
            </a:r>
            <a:r>
              <a:rPr lang="en-US" sz="1200" b="1" dirty="0" smtClean="0">
                <a:solidFill>
                  <a:schemeClr val="bg1"/>
                </a:solidFill>
              </a:rPr>
              <a:t>, 1211 Geneva 27, Switzerland: WHO Press, World Health </a:t>
            </a:r>
            <a:r>
              <a:rPr lang="en-US" sz="1200" b="1" dirty="0" err="1" smtClean="0">
                <a:solidFill>
                  <a:schemeClr val="bg1"/>
                </a:solidFill>
              </a:rPr>
              <a:t>Organisation</a:t>
            </a:r>
            <a:r>
              <a:rPr lang="en-US" sz="1200" b="1" dirty="0" smtClean="0">
                <a:solidFill>
                  <a:schemeClr val="bg1"/>
                </a:solidFill>
              </a:rPr>
              <a:t>.</a:t>
            </a:r>
            <a:endParaRPr lang="en-GB" sz="1200" b="1" dirty="0" smtClean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n-GB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02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406" y="274638"/>
            <a:ext cx="11421701" cy="1143000"/>
          </a:xfrm>
        </p:spPr>
        <p:txBody>
          <a:bodyPr/>
          <a:lstStyle/>
          <a:p>
            <a:r>
              <a:rPr lang="en-GB" sz="3300" b="1" dirty="0" smtClean="0"/>
              <a:t>CIAs currently </a:t>
            </a:r>
            <a:r>
              <a:rPr lang="en-GB" sz="3300" b="1" dirty="0"/>
              <a:t>licensed for use in food producing </a:t>
            </a:r>
            <a:r>
              <a:rPr lang="en-GB" sz="3300" b="1" dirty="0" smtClean="0"/>
              <a:t>animals</a:t>
            </a:r>
            <a:r>
              <a:rPr lang="en-GB" sz="3300" b="1" dirty="0"/>
              <a:t> </a:t>
            </a:r>
            <a:r>
              <a:rPr lang="en-GB" sz="3300" b="1" dirty="0" smtClean="0"/>
              <a:t>in </a:t>
            </a:r>
            <a:r>
              <a:rPr lang="en-GB" sz="3300" b="1" dirty="0"/>
              <a:t>the UK.</a:t>
            </a:r>
            <a:endParaRPr lang="en-GB" sz="33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324032"/>
              </p:ext>
            </p:extLst>
          </p:nvPr>
        </p:nvGraphicFramePr>
        <p:xfrm>
          <a:off x="582257" y="1445774"/>
          <a:ext cx="10905698" cy="4868672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815391"/>
                <a:gridCol w="1783877"/>
                <a:gridCol w="6306430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effectLst/>
                        </a:rPr>
                        <a:t>Class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effectLst/>
                        </a:rPr>
                        <a:t>Farm animal veterinary examples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 err="1" smtClean="0">
                          <a:effectLst/>
                        </a:rPr>
                        <a:t>Cephalosporins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effectLst/>
                        </a:rPr>
                        <a:t>Third </a:t>
                      </a:r>
                      <a:r>
                        <a:rPr lang="en-GB" sz="2400" dirty="0" smtClean="0">
                          <a:effectLst/>
                        </a:rPr>
                        <a:t>gen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>
                          <a:effectLst/>
                        </a:rPr>
                        <a:t>Ceftiofur, Cefoperazone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effectLst/>
                        </a:rPr>
                        <a:t>Fourth </a:t>
                      </a:r>
                      <a:r>
                        <a:rPr lang="en-GB" sz="2400" dirty="0" smtClean="0">
                          <a:effectLst/>
                        </a:rPr>
                        <a:t>gen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>
                          <a:effectLst/>
                        </a:rPr>
                        <a:t>Cefquinome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 smtClean="0">
                          <a:effectLst/>
                        </a:rPr>
                        <a:t>Fluoroquinolones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>
                          <a:effectLst/>
                        </a:rPr>
                        <a:t>Danofloxacin, Enrofloxacin, Marbofloxacin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 smtClean="0">
                          <a:effectLst/>
                        </a:rPr>
                        <a:t>Macrolides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>
                          <a:effectLst/>
                        </a:rPr>
                        <a:t>Gamithromycin, Tildipirosin Tilmicosin, Tulathromycin, Tylosin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 smtClean="0">
                          <a:effectLst/>
                        </a:rPr>
                        <a:t>Aminoglycosides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>
                          <a:effectLst/>
                        </a:rPr>
                        <a:t>Dihydrostreptamycin, Framycetin, Kanamycin, Neomycin, Streptomycin, 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 err="1" smtClean="0">
                          <a:effectLst/>
                        </a:rPr>
                        <a:t>Penicillins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effectLst/>
                        </a:rPr>
                        <a:t>Ampicillin, </a:t>
                      </a:r>
                      <a:r>
                        <a:rPr lang="en-GB" sz="2400" dirty="0" err="1">
                          <a:effectLst/>
                        </a:rPr>
                        <a:t>Amoxycillin</a:t>
                      </a:r>
                      <a:r>
                        <a:rPr lang="en-GB" sz="2400" dirty="0">
                          <a:effectLst/>
                        </a:rPr>
                        <a:t>, Penicillin G, </a:t>
                      </a:r>
                      <a:r>
                        <a:rPr lang="en-GB" sz="2400" dirty="0" err="1">
                          <a:effectLst/>
                        </a:rPr>
                        <a:t>Penethamate</a:t>
                      </a:r>
                      <a:r>
                        <a:rPr lang="en-GB" sz="2400" dirty="0">
                          <a:effectLst/>
                        </a:rPr>
                        <a:t> </a:t>
                      </a:r>
                      <a:r>
                        <a:rPr lang="en-GB" sz="2400" dirty="0" err="1">
                          <a:effectLst/>
                        </a:rPr>
                        <a:t>hydroiodide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399245" y="1719331"/>
            <a:ext cx="11269014" cy="11333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99245" y="2632768"/>
            <a:ext cx="11269014" cy="11333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399245" y="3546205"/>
            <a:ext cx="11269014" cy="11333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34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What’s the solution and who’s responsible?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13270" y="6056312"/>
            <a:ext cx="681889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</a:rPr>
              <a:t>DEPARTMENT OF HEALTH 2013. UK Five Year Antimicrobial Resistance Strategy 2013 to 2018. London: Department of Health.</a:t>
            </a:r>
            <a:endParaRPr lang="en-GB" sz="1200" b="1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n-GB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9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What’s the solution?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Department of health 2013 </a:t>
            </a:r>
            <a:endParaRPr lang="en-GB" b="1" dirty="0" smtClean="0"/>
          </a:p>
          <a:p>
            <a:pPr marL="0" indent="0" algn="ctr">
              <a:buNone/>
            </a:pPr>
            <a:endParaRPr lang="en-GB" i="1" dirty="0" smtClean="0"/>
          </a:p>
          <a:p>
            <a:pPr marL="0" indent="0" algn="ctr">
              <a:buNone/>
            </a:pPr>
            <a:r>
              <a:rPr lang="en-GB" i="1" dirty="0" smtClean="0"/>
              <a:t>Reducing </a:t>
            </a:r>
            <a:r>
              <a:rPr lang="en-GB" i="1" dirty="0"/>
              <a:t>total use while driving more responsible use on farms – optimising antimicrobial </a:t>
            </a:r>
            <a:r>
              <a:rPr lang="en-GB" i="1" dirty="0" smtClean="0"/>
              <a:t>use – </a:t>
            </a:r>
            <a:r>
              <a:rPr lang="en-GB" i="1" dirty="0"/>
              <a:t>is likely to have the biggest impact in slowing AMR </a:t>
            </a:r>
            <a:r>
              <a:rPr lang="en-GB" i="1" dirty="0" smtClean="0"/>
              <a:t>development</a:t>
            </a:r>
          </a:p>
          <a:p>
            <a:pPr marL="0" indent="0" algn="ctr">
              <a:buNone/>
            </a:pPr>
            <a:endParaRPr lang="en-GB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13270" y="6056312"/>
            <a:ext cx="681889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</a:rPr>
              <a:t>DEPARTMENT OF HEALTH 2013. UK Five Year Antimicrobial Resistance Strategy 2013 to 2018. London: Department of Health.</a:t>
            </a:r>
            <a:endParaRPr lang="en-GB" sz="1200" b="1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n-GB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39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Who’s responsible?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Vets are the gatekeepers (all antimicrobials are POM-V)</a:t>
            </a:r>
          </a:p>
          <a:p>
            <a:pPr lvl="1"/>
            <a:r>
              <a:rPr lang="en-GB" dirty="0" smtClean="0"/>
              <a:t>Clinical assessment</a:t>
            </a:r>
          </a:p>
          <a:p>
            <a:pPr lvl="1"/>
            <a:r>
              <a:rPr lang="en-GB" dirty="0" smtClean="0"/>
              <a:t>Diagnosis</a:t>
            </a:r>
          </a:p>
          <a:p>
            <a:pPr lvl="1"/>
            <a:r>
              <a:rPr lang="en-GB" dirty="0" smtClean="0"/>
              <a:t>Prescription</a:t>
            </a:r>
          </a:p>
          <a:p>
            <a:pPr marL="457200" lvl="1" indent="0">
              <a:buNone/>
            </a:pPr>
            <a:endParaRPr lang="en-GB" dirty="0" smtClean="0"/>
          </a:p>
          <a:p>
            <a:r>
              <a:rPr lang="en-GB" dirty="0" smtClean="0"/>
              <a:t>Even though animal keepers are often the main users</a:t>
            </a:r>
          </a:p>
          <a:p>
            <a:pPr lvl="1"/>
            <a:r>
              <a:rPr lang="en-GB" dirty="0" smtClean="0"/>
              <a:t>Partial compliance is a common (</a:t>
            </a:r>
            <a:r>
              <a:rPr lang="en-GB" dirty="0" err="1" smtClean="0"/>
              <a:t>Sawant</a:t>
            </a:r>
            <a:r>
              <a:rPr lang="en-GB" dirty="0" smtClean="0"/>
              <a:t> </a:t>
            </a:r>
            <a:r>
              <a:rPr lang="en-GB" dirty="0"/>
              <a:t>et al., 2005</a:t>
            </a:r>
            <a:r>
              <a:rPr lang="en-GB" dirty="0" smtClean="0"/>
              <a:t>) 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13270" y="6056312"/>
            <a:ext cx="68188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GB" sz="1200" b="1" dirty="0">
                <a:solidFill>
                  <a:schemeClr val="bg1"/>
                </a:solidFill>
              </a:rPr>
              <a:t>SAWANT, A. A., SORDILLO, L. M. &amp; JAYARAO, B. M. 2005. A Survey on Antibiotic Usage in Dairy Herds in Pennsylvania. </a:t>
            </a:r>
            <a:r>
              <a:rPr lang="en-GB" sz="1200" b="1" i="1" dirty="0">
                <a:solidFill>
                  <a:schemeClr val="bg1"/>
                </a:solidFill>
              </a:rPr>
              <a:t>Journal of Dairy Science,</a:t>
            </a:r>
            <a:r>
              <a:rPr lang="en-GB" sz="1200" b="1" dirty="0">
                <a:solidFill>
                  <a:schemeClr val="bg1"/>
                </a:solidFill>
              </a:rPr>
              <a:t> 88, 2991-2999.</a:t>
            </a:r>
            <a:endParaRPr lang="en-GB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2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84" y="368821"/>
            <a:ext cx="5048005" cy="3600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2744" y="1025821"/>
            <a:ext cx="5092857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8865" y="2168821"/>
            <a:ext cx="5075729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2192" y="113778"/>
            <a:ext cx="4078511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 rot="10800000" flipH="1" flipV="1">
            <a:off x="7372275" y="1104957"/>
            <a:ext cx="3047112" cy="1168539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Reproductive health</a:t>
            </a:r>
          </a:p>
        </p:txBody>
      </p:sp>
      <p:sp>
        <p:nvSpPr>
          <p:cNvPr id="7" name="TextBox 6"/>
          <p:cNvSpPr txBox="1"/>
          <p:nvPr/>
        </p:nvSpPr>
        <p:spPr>
          <a:xfrm rot="10800000" flipH="1" flipV="1">
            <a:off x="7689366" y="3844533"/>
            <a:ext cx="2730021" cy="1168539"/>
          </a:xfrm>
          <a:prstGeom prst="ellipse">
            <a:avLst/>
          </a:prstGeom>
          <a:noFill/>
          <a:ln w="57150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rgbClr val="FFC000"/>
                </a:solidFill>
              </a:rPr>
              <a:t>Youngstock health</a:t>
            </a:r>
            <a:endParaRPr lang="en-GB" sz="2400" b="1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0800000" flipH="1" flipV="1">
            <a:off x="2197683" y="649807"/>
            <a:ext cx="2137840" cy="649188"/>
          </a:xfrm>
          <a:prstGeom prst="ellipse">
            <a:avLst/>
          </a:prstGeom>
          <a:noFill/>
          <a:ln w="57150">
            <a:solidFill>
              <a:srgbClr val="00B0F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Welfare</a:t>
            </a:r>
          </a:p>
        </p:txBody>
      </p:sp>
      <p:sp>
        <p:nvSpPr>
          <p:cNvPr id="9" name="TextBox 8"/>
          <p:cNvSpPr txBox="1"/>
          <p:nvPr/>
        </p:nvSpPr>
        <p:spPr>
          <a:xfrm rot="10800000" flipH="1" flipV="1">
            <a:off x="5018042" y="4846613"/>
            <a:ext cx="2536183" cy="649188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Production</a:t>
            </a:r>
          </a:p>
        </p:txBody>
      </p:sp>
      <p:sp>
        <p:nvSpPr>
          <p:cNvPr id="10" name="TextBox 9"/>
          <p:cNvSpPr txBox="1"/>
          <p:nvPr/>
        </p:nvSpPr>
        <p:spPr>
          <a:xfrm rot="10800000" flipH="1" flipV="1">
            <a:off x="8741057" y="2761999"/>
            <a:ext cx="2083038" cy="649188"/>
          </a:xfrm>
          <a:prstGeom prst="ellipse">
            <a:avLst/>
          </a:prstGeom>
          <a:noFill/>
          <a:ln w="57150"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Nutrition</a:t>
            </a:r>
          </a:p>
        </p:txBody>
      </p:sp>
      <p:sp>
        <p:nvSpPr>
          <p:cNvPr id="11" name="TextBox 10"/>
          <p:cNvSpPr txBox="1"/>
          <p:nvPr/>
        </p:nvSpPr>
        <p:spPr>
          <a:xfrm rot="10800000" flipH="1" flipV="1">
            <a:off x="1293189" y="3195345"/>
            <a:ext cx="1952574" cy="649188"/>
          </a:xfrm>
          <a:prstGeom prst="ellipse">
            <a:avLst/>
          </a:prstGeom>
          <a:noFill/>
          <a:ln w="5715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Mobility</a:t>
            </a:r>
          </a:p>
        </p:txBody>
      </p:sp>
      <p:sp>
        <p:nvSpPr>
          <p:cNvPr id="12" name="TextBox 11"/>
          <p:cNvSpPr txBox="1"/>
          <p:nvPr/>
        </p:nvSpPr>
        <p:spPr>
          <a:xfrm rot="10800000" flipH="1" flipV="1">
            <a:off x="1293188" y="1593459"/>
            <a:ext cx="2356592" cy="1168539"/>
          </a:xfrm>
          <a:prstGeom prst="ellipse">
            <a:avLst/>
          </a:prstGeom>
          <a:noFill/>
          <a:ln w="57150">
            <a:solidFill>
              <a:srgbClr val="7030A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7030A0"/>
                </a:solidFill>
              </a:rPr>
              <a:t>Udder health</a:t>
            </a:r>
          </a:p>
        </p:txBody>
      </p:sp>
      <p:sp>
        <p:nvSpPr>
          <p:cNvPr id="14" name="TextBox 13"/>
          <p:cNvSpPr txBox="1"/>
          <p:nvPr/>
        </p:nvSpPr>
        <p:spPr>
          <a:xfrm rot="10800000" flipH="1" flipV="1">
            <a:off x="4242234" y="2388188"/>
            <a:ext cx="3639975" cy="1341656"/>
          </a:xfrm>
          <a:prstGeom prst="ellipse">
            <a:avLst/>
          </a:prstGeom>
          <a:noFill/>
          <a:ln w="5715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</a:rPr>
              <a:t>Herd health </a:t>
            </a:r>
            <a:r>
              <a:rPr lang="en-GB" sz="2800" b="1" dirty="0" smtClean="0">
                <a:ln>
                  <a:solidFill>
                    <a:schemeClr val="bg2">
                      <a:lumMod val="60000"/>
                      <a:lumOff val="40000"/>
                    </a:schemeClr>
                  </a:solidFill>
                </a:ln>
              </a:rPr>
              <a:t>management</a:t>
            </a:r>
            <a:endParaRPr lang="en-GB" sz="2800" b="1" dirty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 flipH="1" flipV="1">
            <a:off x="4641840" y="116226"/>
            <a:ext cx="3288588" cy="1168539"/>
          </a:xfrm>
          <a:prstGeom prst="ellipse">
            <a:avLst/>
          </a:prstGeom>
          <a:noFill/>
          <a:ln w="571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92D050"/>
                </a:solidFill>
              </a:rPr>
              <a:t>Responsible medicines use</a:t>
            </a:r>
          </a:p>
        </p:txBody>
      </p:sp>
      <p:sp>
        <p:nvSpPr>
          <p:cNvPr id="15" name="TextBox 14"/>
          <p:cNvSpPr txBox="1"/>
          <p:nvPr/>
        </p:nvSpPr>
        <p:spPr>
          <a:xfrm rot="10800000" flipH="1" flipV="1">
            <a:off x="2195726" y="4234765"/>
            <a:ext cx="2351176" cy="1168539"/>
          </a:xfrm>
          <a:prstGeom prst="ellipse">
            <a:avLst/>
          </a:prstGeom>
          <a:noFill/>
          <a:ln w="57150">
            <a:solidFill>
              <a:srgbClr val="FF993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9933"/>
                </a:solidFill>
              </a:rPr>
              <a:t>Metabolic health</a:t>
            </a:r>
          </a:p>
        </p:txBody>
      </p:sp>
    </p:spTree>
    <p:extLst>
      <p:ext uri="{BB962C8B-B14F-4D97-AF65-F5344CB8AC3E}">
        <p14:creationId xmlns:p14="http://schemas.microsoft.com/office/powerpoint/2010/main" val="11340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Practice-wide </a:t>
            </a:r>
          </a:p>
          <a:p>
            <a:r>
              <a:rPr lang="en-GB" dirty="0" smtClean="0"/>
              <a:t>Collaborative and participatory</a:t>
            </a:r>
          </a:p>
          <a:p>
            <a:r>
              <a:rPr lang="en-GB" dirty="0" smtClean="0"/>
              <a:t>Multifaceted</a:t>
            </a:r>
          </a:p>
          <a:p>
            <a:pPr lvl="1"/>
            <a:r>
              <a:rPr lang="en-GB" dirty="0" smtClean="0"/>
              <a:t>Changes </a:t>
            </a:r>
            <a:r>
              <a:rPr lang="en-GB" dirty="0"/>
              <a:t>to </a:t>
            </a:r>
            <a:r>
              <a:rPr lang="en-GB" dirty="0" smtClean="0"/>
              <a:t>herd health management (HHM)</a:t>
            </a:r>
          </a:p>
          <a:p>
            <a:pPr lvl="1"/>
            <a:r>
              <a:rPr lang="en-GB" dirty="0" smtClean="0"/>
              <a:t>Changes to prescribing </a:t>
            </a:r>
            <a:r>
              <a:rPr lang="en-GB" dirty="0"/>
              <a:t>policy </a:t>
            </a:r>
            <a:endParaRPr lang="en-GB" dirty="0" smtClean="0"/>
          </a:p>
          <a:p>
            <a:pPr lvl="1"/>
            <a:r>
              <a:rPr lang="en-GB" dirty="0" smtClean="0"/>
              <a:t>Systematic </a:t>
            </a:r>
            <a:r>
              <a:rPr lang="en-GB" dirty="0"/>
              <a:t>medicines audits </a:t>
            </a:r>
            <a:endParaRPr lang="en-GB" dirty="0" smtClean="0"/>
          </a:p>
          <a:p>
            <a:pPr lvl="1"/>
            <a:r>
              <a:rPr lang="en-GB" dirty="0" smtClean="0"/>
              <a:t>Farmer training on compliance and responsible use. 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450" y="160626"/>
            <a:ext cx="3058285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7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 bwMode="auto">
          <a:xfrm rot="19452528">
            <a:off x="3577642" y="3792820"/>
            <a:ext cx="1077211" cy="36004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baseline="300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 rot="19401831">
            <a:off x="7350804" y="2109269"/>
            <a:ext cx="1077211" cy="36004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baseline="300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8633305" y="305316"/>
            <a:ext cx="3446585" cy="1518115"/>
            <a:chOff x="7718718" y="-4173"/>
            <a:chExt cx="3446585" cy="1518115"/>
          </a:xfrm>
        </p:grpSpPr>
        <p:sp>
          <p:nvSpPr>
            <p:cNvPr id="6" name="TextBox 5"/>
            <p:cNvSpPr txBox="1"/>
            <p:nvPr/>
          </p:nvSpPr>
          <p:spPr>
            <a:xfrm rot="10800000" flipH="1" flipV="1">
              <a:off x="7823034" y="-4173"/>
              <a:ext cx="2828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000000"/>
                  </a:solidFill>
                </a:rPr>
                <a:t>2012</a:t>
              </a:r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 bwMode="auto">
            <a:xfrm>
              <a:off x="7718718" y="405222"/>
              <a:ext cx="3446585" cy="110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6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6600"/>
                </a:buClr>
                <a:buFont typeface="Arial" pitchFamily="34" charset="0"/>
                <a:buChar char="■"/>
                <a:defRPr sz="32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33CC"/>
                </a:buClr>
                <a:buFont typeface="Arial" pitchFamily="34" charset="0"/>
                <a:buChar char="■"/>
                <a:defRPr sz="2800" b="1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108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FFC000"/>
                </a:buClr>
                <a:buFont typeface="Arial" pitchFamily="34" charset="0"/>
                <a:buChar char="■"/>
                <a:defRPr sz="2400" b="1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Farmer workshops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Changed prescribing policy for CIAs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Scoping options for medicines audits</a:t>
              </a:r>
            </a:p>
            <a:p>
              <a:pPr>
                <a:spcAft>
                  <a:spcPts val="0"/>
                </a:spcAft>
              </a:pPr>
              <a:endParaRPr lang="en-GB" sz="2000" b="0" kern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36117" y="3197495"/>
            <a:ext cx="3040837" cy="1535235"/>
            <a:chOff x="336117" y="3197495"/>
            <a:chExt cx="3040837" cy="1535235"/>
          </a:xfrm>
        </p:grpSpPr>
        <p:sp>
          <p:nvSpPr>
            <p:cNvPr id="4" name="TextBox 3"/>
            <p:cNvSpPr txBox="1"/>
            <p:nvPr/>
          </p:nvSpPr>
          <p:spPr>
            <a:xfrm rot="10800000" flipH="1" flipV="1">
              <a:off x="395161" y="3197495"/>
              <a:ext cx="29227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rgbClr val="000000"/>
                  </a:solidFill>
                </a:rPr>
                <a:t>The beginning …</a:t>
              </a:r>
              <a:endParaRPr lang="en-GB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 bwMode="auto">
            <a:xfrm>
              <a:off x="336117" y="3624010"/>
              <a:ext cx="3040837" cy="110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6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6600"/>
                </a:buClr>
                <a:buFont typeface="Arial" pitchFamily="34" charset="0"/>
                <a:buChar char="■"/>
                <a:defRPr sz="32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33CC"/>
                </a:buClr>
                <a:buFont typeface="Arial" pitchFamily="34" charset="0"/>
                <a:buChar char="■"/>
                <a:defRPr sz="2800" b="1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108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FFC000"/>
                </a:buClr>
                <a:buFont typeface="Arial" pitchFamily="34" charset="0"/>
                <a:buChar char="■"/>
                <a:defRPr sz="2400" b="1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Active </a:t>
              </a:r>
              <a:r>
                <a:rPr lang="en-GB" sz="2000" b="0" kern="0" dirty="0" smtClean="0">
                  <a:solidFill>
                    <a:srgbClr val="000000"/>
                  </a:solidFill>
                </a:rPr>
                <a:t>HHM</a:t>
              </a:r>
              <a:endParaRPr lang="en-GB" sz="2000" b="0" kern="0" dirty="0">
                <a:solidFill>
                  <a:srgbClr val="000000"/>
                </a:solidFill>
              </a:endParaRP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Building partnerships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First-line treatments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Halted quinolone use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209554" y="2289289"/>
            <a:ext cx="3744416" cy="1898404"/>
            <a:chOff x="4209554" y="2289289"/>
            <a:chExt cx="3744416" cy="1898404"/>
          </a:xfrm>
        </p:grpSpPr>
        <p:sp>
          <p:nvSpPr>
            <p:cNvPr id="5" name="TextBox 4"/>
            <p:cNvSpPr txBox="1"/>
            <p:nvPr/>
          </p:nvSpPr>
          <p:spPr>
            <a:xfrm rot="10800000" flipH="1" flipV="1">
              <a:off x="4209554" y="2289289"/>
              <a:ext cx="3744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000000"/>
                  </a:solidFill>
                </a:rPr>
                <a:t>2011</a:t>
              </a: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 bwMode="auto">
            <a:xfrm>
              <a:off x="4608724" y="2751263"/>
              <a:ext cx="2816959" cy="1436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6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6600"/>
                </a:buClr>
                <a:buFont typeface="Arial" pitchFamily="34" charset="0"/>
                <a:buChar char="■"/>
                <a:defRPr sz="32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33CC"/>
                </a:buClr>
                <a:buFont typeface="Arial" pitchFamily="34" charset="0"/>
                <a:buChar char="■"/>
                <a:defRPr sz="2800" b="1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108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FFC000"/>
                </a:buClr>
                <a:buFont typeface="Arial" pitchFamily="34" charset="0"/>
                <a:buChar char="■"/>
                <a:defRPr sz="2400" b="1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First-line treatments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Focussed reduction of use of 3</a:t>
              </a:r>
              <a:r>
                <a:rPr lang="en-GB" sz="2000" b="0" kern="0" baseline="30000" dirty="0">
                  <a:solidFill>
                    <a:srgbClr val="000000"/>
                  </a:solidFill>
                </a:rPr>
                <a:t>rd</a:t>
              </a:r>
              <a:r>
                <a:rPr lang="en-GB" sz="2000" b="0" kern="0" dirty="0">
                  <a:solidFill>
                    <a:srgbClr val="000000"/>
                  </a:solidFill>
                </a:rPr>
                <a:t>/4</a:t>
              </a:r>
              <a:r>
                <a:rPr lang="en-GB" sz="2000" b="0" kern="0" baseline="30000" dirty="0">
                  <a:solidFill>
                    <a:srgbClr val="000000"/>
                  </a:solidFill>
                </a:rPr>
                <a:t>th</a:t>
              </a:r>
              <a:r>
                <a:rPr lang="en-GB" sz="2000" b="0" kern="0" dirty="0">
                  <a:solidFill>
                    <a:srgbClr val="000000"/>
                  </a:solidFill>
                </a:rPr>
                <a:t> gen </a:t>
              </a:r>
              <a:r>
                <a:rPr lang="en-GB" sz="2000" b="0" kern="0" dirty="0" err="1">
                  <a:solidFill>
                    <a:srgbClr val="000000"/>
                  </a:solidFill>
                </a:rPr>
                <a:t>cephalosporins</a:t>
              </a:r>
              <a:endParaRPr lang="en-GB" sz="2000" b="0" kern="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6" y="165963"/>
            <a:ext cx="3839063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23" y="2886845"/>
            <a:ext cx="3855867" cy="28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106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Major changes in prescribing policy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20373"/>
            <a:ext cx="11291668" cy="4273550"/>
          </a:xfrm>
        </p:spPr>
        <p:txBody>
          <a:bodyPr/>
          <a:lstStyle/>
          <a:p>
            <a:r>
              <a:rPr lang="en-GB" dirty="0" smtClean="0"/>
              <a:t>Fluoroquinolone use stopped</a:t>
            </a:r>
          </a:p>
          <a:p>
            <a:r>
              <a:rPr lang="en-GB" dirty="0" err="1" smtClean="0"/>
              <a:t>Intramammary</a:t>
            </a:r>
            <a:r>
              <a:rPr lang="en-GB" dirty="0" smtClean="0"/>
              <a:t> use</a:t>
            </a:r>
          </a:p>
          <a:p>
            <a:pPr lvl="1"/>
            <a:r>
              <a:rPr lang="en-GB" dirty="0" smtClean="0"/>
              <a:t>4</a:t>
            </a:r>
            <a:r>
              <a:rPr lang="en-GB" baseline="30000" dirty="0" smtClean="0"/>
              <a:t>th</a:t>
            </a:r>
            <a:r>
              <a:rPr lang="en-GB" dirty="0" smtClean="0"/>
              <a:t> gen </a:t>
            </a:r>
            <a:r>
              <a:rPr lang="en-GB" dirty="0" err="1" smtClean="0"/>
              <a:t>cephs</a:t>
            </a:r>
            <a:r>
              <a:rPr lang="en-GB" dirty="0" smtClean="0"/>
              <a:t> phased out in favour of </a:t>
            </a:r>
            <a:r>
              <a:rPr lang="en-GB" dirty="0" err="1" smtClean="0"/>
              <a:t>penicillins</a:t>
            </a:r>
            <a:r>
              <a:rPr lang="en-GB" dirty="0" smtClean="0"/>
              <a:t> and aminoglycoside combinations</a:t>
            </a:r>
          </a:p>
          <a:p>
            <a:r>
              <a:rPr lang="en-GB" dirty="0" smtClean="0"/>
              <a:t>Systemic use</a:t>
            </a:r>
          </a:p>
          <a:p>
            <a:pPr lvl="1"/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gen </a:t>
            </a:r>
            <a:r>
              <a:rPr lang="en-GB" dirty="0" err="1" smtClean="0"/>
              <a:t>cephs</a:t>
            </a:r>
            <a:r>
              <a:rPr lang="en-GB" dirty="0" smtClean="0"/>
              <a:t> substituted </a:t>
            </a:r>
            <a:r>
              <a:rPr lang="en-GB" dirty="0"/>
              <a:t>with </a:t>
            </a:r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gen </a:t>
            </a:r>
            <a:r>
              <a:rPr lang="en-GB" dirty="0"/>
              <a:t>or </a:t>
            </a:r>
            <a:r>
              <a:rPr lang="en-GB" dirty="0" err="1"/>
              <a:t>aminopenicillins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smtClean="0"/>
              <a:t>Calf </a:t>
            </a:r>
            <a:r>
              <a:rPr lang="en-GB" dirty="0"/>
              <a:t>pneumonia </a:t>
            </a:r>
            <a:endParaRPr lang="en-GB" dirty="0" smtClean="0"/>
          </a:p>
          <a:p>
            <a:pPr lvl="1"/>
            <a:r>
              <a:rPr lang="en-GB" dirty="0" smtClean="0"/>
              <a:t>Treated </a:t>
            </a:r>
            <a:r>
              <a:rPr lang="en-GB" dirty="0"/>
              <a:t>with </a:t>
            </a:r>
            <a:r>
              <a:rPr lang="en-GB" dirty="0" err="1"/>
              <a:t>oxytetracycline</a:t>
            </a:r>
            <a:r>
              <a:rPr lang="en-GB" dirty="0"/>
              <a:t> or </a:t>
            </a:r>
            <a:r>
              <a:rPr lang="en-GB" dirty="0" err="1"/>
              <a:t>florfenicol</a:t>
            </a:r>
            <a:r>
              <a:rPr lang="en-GB" dirty="0"/>
              <a:t>, replacing the longer-acting macrolides.  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34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5528" y="284298"/>
            <a:ext cx="2377375" cy="2002758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9284643" y="96325"/>
            <a:ext cx="2828670" cy="1570385"/>
            <a:chOff x="8008955" y="47627"/>
            <a:chExt cx="2828670" cy="1570385"/>
          </a:xfrm>
        </p:grpSpPr>
        <p:sp>
          <p:nvSpPr>
            <p:cNvPr id="6" name="TextBox 5"/>
            <p:cNvSpPr txBox="1"/>
            <p:nvPr/>
          </p:nvSpPr>
          <p:spPr>
            <a:xfrm rot="10800000" flipH="1" flipV="1">
              <a:off x="8008955" y="47627"/>
              <a:ext cx="2828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000000"/>
                  </a:solidFill>
                </a:rPr>
                <a:t>2015</a:t>
              </a:r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 bwMode="auto">
            <a:xfrm>
              <a:off x="8087167" y="509292"/>
              <a:ext cx="2672246" cy="110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6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6600"/>
                </a:buClr>
                <a:buFont typeface="Arial" pitchFamily="34" charset="0"/>
                <a:buChar char="■"/>
                <a:defRPr sz="32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33CC"/>
                </a:buClr>
                <a:buFont typeface="Arial" pitchFamily="34" charset="0"/>
                <a:buChar char="■"/>
                <a:defRPr sz="2800" b="1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108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FFC000"/>
                </a:buClr>
                <a:buFont typeface="Arial" pitchFamily="34" charset="0"/>
                <a:buChar char="■"/>
                <a:defRPr sz="2400" b="1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Third round of medicines audits*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54361" y="2839317"/>
            <a:ext cx="3044952" cy="1533081"/>
            <a:chOff x="1687096" y="2806481"/>
            <a:chExt cx="3044952" cy="1533081"/>
          </a:xfrm>
        </p:grpSpPr>
        <p:sp>
          <p:nvSpPr>
            <p:cNvPr id="4" name="TextBox 3"/>
            <p:cNvSpPr txBox="1"/>
            <p:nvPr/>
          </p:nvSpPr>
          <p:spPr>
            <a:xfrm rot="10800000" flipH="1" flipV="1">
              <a:off x="1687096" y="2806481"/>
              <a:ext cx="29227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000000"/>
                  </a:solidFill>
                </a:rPr>
                <a:t>2013</a:t>
              </a: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 bwMode="auto">
            <a:xfrm>
              <a:off x="1691211" y="3230842"/>
              <a:ext cx="3040837" cy="110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6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6600"/>
                </a:buClr>
                <a:buFont typeface="Arial" pitchFamily="34" charset="0"/>
                <a:buChar char="■"/>
                <a:defRPr sz="32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33CC"/>
                </a:buClr>
                <a:buFont typeface="Arial" pitchFamily="34" charset="0"/>
                <a:buChar char="■"/>
                <a:defRPr sz="2800" b="1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108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FFC000"/>
                </a:buClr>
                <a:buFont typeface="Arial" pitchFamily="34" charset="0"/>
                <a:buChar char="■"/>
                <a:defRPr sz="2400" b="1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Farmers meetings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Medicines auditing tool development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First round of medicines audits*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Integration into herd health management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46912" y="2015364"/>
            <a:ext cx="3744416" cy="2539915"/>
            <a:chOff x="4846912" y="1832483"/>
            <a:chExt cx="3744416" cy="2539915"/>
          </a:xfrm>
        </p:grpSpPr>
        <p:sp>
          <p:nvSpPr>
            <p:cNvPr id="5" name="TextBox 4"/>
            <p:cNvSpPr txBox="1"/>
            <p:nvPr/>
          </p:nvSpPr>
          <p:spPr>
            <a:xfrm rot="10800000" flipH="1" flipV="1">
              <a:off x="4846912" y="1832483"/>
              <a:ext cx="3744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000000"/>
                  </a:solidFill>
                </a:rPr>
                <a:t>2014</a:t>
              </a: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 bwMode="auto">
            <a:xfrm>
              <a:off x="5350968" y="2229566"/>
              <a:ext cx="2736305" cy="214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6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6600"/>
                </a:buClr>
                <a:buFont typeface="Arial" pitchFamily="34" charset="0"/>
                <a:buChar char="■"/>
                <a:defRPr sz="32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0033CC"/>
                </a:buClr>
                <a:buFont typeface="Arial" pitchFamily="34" charset="0"/>
                <a:buChar char="■"/>
                <a:defRPr sz="2800" b="1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1080000" indent="-3600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Clr>
                  <a:srgbClr val="FFC000"/>
                </a:buClr>
                <a:buFont typeface="Arial" pitchFamily="34" charset="0"/>
                <a:buChar char="■"/>
                <a:defRPr sz="2400" b="1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ts val="600"/>
                </a:spcAft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Farmers meetings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Progress update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Medicines auditing tool refinement</a:t>
              </a:r>
            </a:p>
            <a:p>
              <a:pPr>
                <a:spcAft>
                  <a:spcPts val="0"/>
                </a:spcAft>
              </a:pPr>
              <a:r>
                <a:rPr lang="en-GB" sz="2000" b="0" kern="0" dirty="0">
                  <a:solidFill>
                    <a:srgbClr val="000000"/>
                  </a:solidFill>
                </a:rPr>
                <a:t>Second round of medicines audits*</a:t>
              </a:r>
            </a:p>
            <a:p>
              <a:pPr marL="0" indent="0">
                <a:spcAft>
                  <a:spcPts val="0"/>
                </a:spcAft>
                <a:buNone/>
              </a:pPr>
              <a:endParaRPr lang="en-GB" sz="2000" b="0" kern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4142640" y="5409391"/>
            <a:ext cx="4400525" cy="33476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0000" indent="-3600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006600"/>
              </a:buClr>
              <a:buFont typeface="Arial" pitchFamily="34" charset="0"/>
              <a:buChar char="■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0033CC"/>
              </a:buClr>
              <a:buFont typeface="Arial" pitchFamily="34" charset="0"/>
              <a:buChar char="■"/>
              <a:defRPr sz="2800" b="1">
                <a:solidFill>
                  <a:schemeClr val="tx1"/>
                </a:solidFill>
                <a:latin typeface="+mn-lt"/>
                <a:cs typeface="+mn-cs"/>
              </a:defRPr>
            </a:lvl2pPr>
            <a:lvl3pPr marL="1080000" indent="-3600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C000"/>
              </a:buClr>
              <a:buFont typeface="Arial" pitchFamily="34" charset="0"/>
              <a:buChar char="■"/>
              <a:defRPr sz="2400" b="1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2000" b="1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2000" b="1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 algn="ctr">
              <a:spcAft>
                <a:spcPts val="0"/>
              </a:spcAft>
              <a:buNone/>
            </a:pPr>
            <a:r>
              <a:rPr lang="en-GB" sz="1600" b="0" kern="0" dirty="0">
                <a:solidFill>
                  <a:srgbClr val="000000"/>
                </a:solidFill>
              </a:rPr>
              <a:t>* Integrated into farm animal elective teaching</a:t>
            </a:r>
          </a:p>
        </p:txBody>
      </p:sp>
      <p:sp>
        <p:nvSpPr>
          <p:cNvPr id="14" name="Right Arrow 13"/>
          <p:cNvSpPr/>
          <p:nvPr/>
        </p:nvSpPr>
        <p:spPr bwMode="auto">
          <a:xfrm rot="19452528">
            <a:off x="3750938" y="3914240"/>
            <a:ext cx="1077211" cy="36004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baseline="300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ight Arrow 14"/>
          <p:cNvSpPr/>
          <p:nvPr/>
        </p:nvSpPr>
        <p:spPr bwMode="auto">
          <a:xfrm rot="19401831">
            <a:off x="7884872" y="1433491"/>
            <a:ext cx="1077211" cy="36004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baseline="300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19" y="175046"/>
            <a:ext cx="3518460" cy="21120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140" y="1611154"/>
            <a:ext cx="2805884" cy="39616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27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225" y="23840"/>
            <a:ext cx="7038624" cy="593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4979962" y="289942"/>
            <a:ext cx="2025748" cy="3241047"/>
          </a:xfrm>
          <a:prstGeom prst="ellipse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290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 measure?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196753"/>
            <a:ext cx="11122854" cy="4525963"/>
          </a:xfrm>
        </p:spPr>
        <p:txBody>
          <a:bodyPr/>
          <a:lstStyle/>
          <a:p>
            <a:r>
              <a:rPr lang="en-GB" dirty="0" smtClean="0"/>
              <a:t>Animal health and welfare</a:t>
            </a:r>
          </a:p>
          <a:p>
            <a:pPr lvl="1"/>
            <a:r>
              <a:rPr lang="en-GB" dirty="0"/>
              <a:t>Preventative interventions Vs reactive treatments</a:t>
            </a:r>
          </a:p>
          <a:p>
            <a:pPr lvl="1"/>
            <a:r>
              <a:rPr lang="en-GB" dirty="0" smtClean="0"/>
              <a:t>Reduction</a:t>
            </a:r>
            <a:r>
              <a:rPr lang="en-GB" b="0" dirty="0" smtClean="0"/>
              <a:t> in total medicines use</a:t>
            </a:r>
          </a:p>
          <a:p>
            <a:pPr lvl="1"/>
            <a:r>
              <a:rPr lang="en-GB" dirty="0" smtClean="0"/>
              <a:t>Shifting the balance </a:t>
            </a:r>
            <a:r>
              <a:rPr lang="en-GB" b="0" dirty="0" smtClean="0"/>
              <a:t>(e.g. NSAIDs and TS)</a:t>
            </a:r>
          </a:p>
          <a:p>
            <a:pPr lvl="1"/>
            <a:endParaRPr lang="en-GB" b="0" dirty="0" smtClean="0"/>
          </a:p>
          <a:p>
            <a:r>
              <a:rPr lang="en-GB" dirty="0" smtClean="0"/>
              <a:t>Responsible medicine use</a:t>
            </a:r>
          </a:p>
          <a:p>
            <a:pPr lvl="1"/>
            <a:r>
              <a:rPr lang="en-GB" b="0" dirty="0" smtClean="0"/>
              <a:t>As little as possible but as much as necessary</a:t>
            </a:r>
          </a:p>
          <a:p>
            <a:pPr lvl="1"/>
            <a:r>
              <a:rPr lang="en-GB" dirty="0" smtClean="0"/>
              <a:t>Strategic</a:t>
            </a:r>
            <a:r>
              <a:rPr lang="en-GB" b="0" dirty="0" smtClean="0"/>
              <a:t> use</a:t>
            </a:r>
          </a:p>
          <a:p>
            <a:pPr lvl="1"/>
            <a:r>
              <a:rPr lang="en-GB" b="0" dirty="0" smtClean="0"/>
              <a:t>Appropriate </a:t>
            </a:r>
            <a:r>
              <a:rPr lang="en-GB" dirty="0" smtClean="0"/>
              <a:t>preventative</a:t>
            </a:r>
            <a:r>
              <a:rPr lang="en-GB" b="0" dirty="0" smtClean="0"/>
              <a:t> use (e.g. DCT)</a:t>
            </a:r>
          </a:p>
          <a:p>
            <a:pPr lvl="1"/>
            <a:endParaRPr lang="en-GB" b="0" dirty="0"/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9149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 measure?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Farm </a:t>
            </a:r>
            <a:r>
              <a:rPr lang="en-GB" dirty="0"/>
              <a:t>level</a:t>
            </a:r>
          </a:p>
          <a:p>
            <a:pPr lvl="1"/>
            <a:r>
              <a:rPr lang="en-GB" dirty="0"/>
              <a:t>Animal daily doses</a:t>
            </a:r>
          </a:p>
          <a:p>
            <a:pPr lvl="1"/>
            <a:r>
              <a:rPr lang="en-GB" dirty="0"/>
              <a:t>Courses per animal year at risk</a:t>
            </a:r>
          </a:p>
          <a:p>
            <a:pPr lvl="1"/>
            <a:r>
              <a:rPr lang="en-GB" dirty="0"/>
              <a:t>Economic </a:t>
            </a:r>
            <a:r>
              <a:rPr lang="en-GB" dirty="0" smtClean="0"/>
              <a:t>measures (e.g. PPL)</a:t>
            </a:r>
          </a:p>
          <a:p>
            <a:pPr lvl="1"/>
            <a:endParaRPr lang="en-GB" dirty="0"/>
          </a:p>
          <a:p>
            <a:r>
              <a:rPr lang="en-GB" dirty="0"/>
              <a:t>Practice level</a:t>
            </a:r>
          </a:p>
          <a:p>
            <a:pPr lvl="1"/>
            <a:r>
              <a:rPr lang="en-GB" dirty="0"/>
              <a:t>Total Mgs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737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Uncertain population demographics</a:t>
            </a:r>
          </a:p>
          <a:p>
            <a:pPr lvl="1"/>
            <a:r>
              <a:rPr lang="en-GB" dirty="0" smtClean="0"/>
              <a:t>Numbers, type and bodyweight</a:t>
            </a:r>
          </a:p>
          <a:p>
            <a:pPr lvl="1"/>
            <a:r>
              <a:rPr lang="en-GB" dirty="0" smtClean="0"/>
              <a:t>Herd size (Average Vs fixed point of time)</a:t>
            </a:r>
          </a:p>
          <a:p>
            <a:r>
              <a:rPr lang="en-GB" dirty="0" smtClean="0"/>
              <a:t>Assumptions on medicines use</a:t>
            </a:r>
            <a:endParaRPr lang="en-GB" dirty="0"/>
          </a:p>
          <a:p>
            <a:pPr lvl="1"/>
            <a:r>
              <a:rPr lang="en-GB" dirty="0" smtClean="0"/>
              <a:t>Course length, dose </a:t>
            </a:r>
            <a:r>
              <a:rPr lang="en-GB" dirty="0" err="1" smtClean="0"/>
              <a:t>etc</a:t>
            </a:r>
            <a:endParaRPr lang="en-GB" dirty="0" smtClean="0"/>
          </a:p>
          <a:p>
            <a:pPr lvl="1"/>
            <a:r>
              <a:rPr lang="en-GB" dirty="0" smtClean="0"/>
              <a:t>Condition under treatment</a:t>
            </a:r>
          </a:p>
          <a:p>
            <a:r>
              <a:rPr lang="en-GB" dirty="0" smtClean="0"/>
              <a:t>Complexities of interpreting measures of medicines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7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300" y="274638"/>
            <a:ext cx="9309399" cy="60843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784" y="311150"/>
            <a:ext cx="10132430" cy="607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785" y="389880"/>
            <a:ext cx="10132430" cy="607823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42127" y="389880"/>
            <a:ext cx="3646800" cy="1200329"/>
          </a:xfrm>
          <a:prstGeom prst="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7% reduction in total antimicrobial use compared to 2015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127" y="2005032"/>
            <a:ext cx="3646800" cy="1200329"/>
          </a:xfrm>
          <a:prstGeom prst="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Approximately a 10% increase in dairy cattle compared to 2010</a:t>
            </a:r>
          </a:p>
        </p:txBody>
      </p:sp>
      <p:sp>
        <p:nvSpPr>
          <p:cNvPr id="11" name="Oval 10"/>
          <p:cNvSpPr/>
          <p:nvPr/>
        </p:nvSpPr>
        <p:spPr>
          <a:xfrm>
            <a:off x="9698759" y="1376218"/>
            <a:ext cx="1146933" cy="5264727"/>
          </a:xfrm>
          <a:prstGeom prst="ellipse">
            <a:avLst/>
          </a:prstGeom>
          <a:noFill/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48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785" y="389880"/>
            <a:ext cx="10132430" cy="607823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346665" y="2352951"/>
            <a:ext cx="3647698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</a:rPr>
              <a:t>91% </a:t>
            </a:r>
            <a:r>
              <a:rPr lang="en-GB" sz="2400" b="1" dirty="0">
                <a:solidFill>
                  <a:srgbClr val="000000"/>
                </a:solidFill>
              </a:rPr>
              <a:t>reduction in systemic use of </a:t>
            </a:r>
            <a:r>
              <a:rPr lang="en-GB" sz="2400" b="1" dirty="0" smtClean="0">
                <a:solidFill>
                  <a:srgbClr val="000000"/>
                </a:solidFill>
              </a:rPr>
              <a:t>CIAs</a:t>
            </a:r>
            <a:endParaRPr lang="en-GB" sz="2400" b="1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6665" y="1035621"/>
            <a:ext cx="3647698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</a:rPr>
              <a:t>82% </a:t>
            </a:r>
            <a:r>
              <a:rPr lang="en-GB" sz="2400" b="1" dirty="0">
                <a:solidFill>
                  <a:srgbClr val="000000"/>
                </a:solidFill>
              </a:rPr>
              <a:t>reduction in the total use of </a:t>
            </a:r>
            <a:r>
              <a:rPr lang="en-GB" sz="2400" b="1" dirty="0" smtClean="0">
                <a:solidFill>
                  <a:srgbClr val="000000"/>
                </a:solidFill>
              </a:rPr>
              <a:t>CIAs</a:t>
            </a:r>
            <a:endParaRPr lang="en-GB" sz="2400" b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46665" y="3649512"/>
            <a:ext cx="3647698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</a:rPr>
              <a:t>100% </a:t>
            </a:r>
            <a:r>
              <a:rPr lang="en-GB" sz="2400" b="1" dirty="0">
                <a:solidFill>
                  <a:srgbClr val="000000"/>
                </a:solidFill>
              </a:rPr>
              <a:t>reduction in intra-mammary use </a:t>
            </a:r>
            <a:r>
              <a:rPr lang="en-GB" sz="2400" b="1" dirty="0" smtClean="0">
                <a:solidFill>
                  <a:srgbClr val="000000"/>
                </a:solidFill>
              </a:rPr>
              <a:t>of CIAs</a:t>
            </a:r>
            <a:endParaRPr lang="en-GB" sz="2400" b="1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50634" y="1035621"/>
            <a:ext cx="3647698" cy="1569660"/>
          </a:xfrm>
          <a:prstGeom prst="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0000"/>
                </a:solidFill>
              </a:rPr>
              <a:t>No perceived or actual reduction in treatment  outcomes or farm animal health</a:t>
            </a:r>
          </a:p>
        </p:txBody>
      </p:sp>
    </p:spTree>
    <p:extLst>
      <p:ext uri="{BB962C8B-B14F-4D97-AF65-F5344CB8AC3E}">
        <p14:creationId xmlns:p14="http://schemas.microsoft.com/office/powerpoint/2010/main" val="71508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785" y="389880"/>
            <a:ext cx="10132430" cy="60782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2127" y="311150"/>
            <a:ext cx="3646800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32% reduction in LCT use compared to 2010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2127" y="1532880"/>
            <a:ext cx="3646800" cy="1200329"/>
          </a:xfrm>
          <a:prstGeom prst="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100% reduction in the use of CIA’s in LCTs compared to 2010</a:t>
            </a:r>
            <a:endParaRPr lang="en-GB" sz="2400" b="1" dirty="0"/>
          </a:p>
        </p:txBody>
      </p:sp>
      <p:sp>
        <p:nvSpPr>
          <p:cNvPr id="8" name="Oval 7"/>
          <p:cNvSpPr/>
          <p:nvPr/>
        </p:nvSpPr>
        <p:spPr>
          <a:xfrm>
            <a:off x="1579418" y="4322618"/>
            <a:ext cx="6779491" cy="2260743"/>
          </a:xfrm>
          <a:prstGeom prst="ellipse">
            <a:avLst/>
          </a:prstGeom>
          <a:noFill/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33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785" y="389880"/>
            <a:ext cx="10132430" cy="60782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7625844" y="2660926"/>
            <a:ext cx="3646800" cy="1200329"/>
          </a:xfrm>
          <a:prstGeom prst="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2015:</a:t>
            </a:r>
          </a:p>
          <a:p>
            <a:r>
              <a:rPr lang="en-GB" sz="2400" b="1" dirty="0" smtClean="0"/>
              <a:t>0% of LCTs involved CIAs (&lt;0%mgs)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25844" y="1204663"/>
            <a:ext cx="3646800" cy="1200329"/>
          </a:xfrm>
          <a:prstGeom prst="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2010: </a:t>
            </a:r>
          </a:p>
          <a:p>
            <a:r>
              <a:rPr lang="en-GB" sz="2400" b="1" dirty="0" smtClean="0"/>
              <a:t>&gt; 35% LCTs involved CIAs (~10%mgs)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40594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challenge of interpretation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 smtClean="0"/>
              <a:t>10% increase in dairy cattle numbers</a:t>
            </a:r>
          </a:p>
          <a:p>
            <a:pPr algn="just"/>
            <a:r>
              <a:rPr lang="en-GB" dirty="0" smtClean="0"/>
              <a:t>Training on </a:t>
            </a:r>
            <a:r>
              <a:rPr lang="en-GB" dirty="0"/>
              <a:t>accurate dosing and course </a:t>
            </a:r>
            <a:r>
              <a:rPr lang="en-GB" dirty="0" smtClean="0"/>
              <a:t>completion</a:t>
            </a:r>
          </a:p>
          <a:p>
            <a:pPr algn="just"/>
            <a:r>
              <a:rPr lang="en-GB" dirty="0" smtClean="0"/>
              <a:t>Higher dose </a:t>
            </a:r>
            <a:r>
              <a:rPr lang="en-GB" dirty="0"/>
              <a:t>rates of first line antimicrobials </a:t>
            </a:r>
            <a:endParaRPr lang="en-GB" dirty="0" smtClean="0"/>
          </a:p>
          <a:p>
            <a:pPr marL="0" indent="0" algn="just">
              <a:buNone/>
            </a:pPr>
            <a:r>
              <a:rPr lang="en-GB" sz="2400" dirty="0" smtClean="0"/>
              <a:t>(</a:t>
            </a:r>
            <a:r>
              <a:rPr lang="en-GB" sz="2400" dirty="0"/>
              <a:t>e.g. the dose rate of amoxicillin is 7 mg/kg compared to 1mg/kg for </a:t>
            </a:r>
            <a:r>
              <a:rPr lang="en-GB" sz="2400" dirty="0" err="1"/>
              <a:t>ceftiofur</a:t>
            </a:r>
            <a:r>
              <a:rPr lang="en-GB" sz="2400" dirty="0" smtClean="0"/>
              <a:t>). </a:t>
            </a:r>
          </a:p>
          <a:p>
            <a:pPr algn="just"/>
            <a:r>
              <a:rPr lang="en-GB" dirty="0" smtClean="0"/>
              <a:t>Reduced incidence of diseases requiring antimicrobial therapy (consistent with farm level data)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44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/>
              <a:t>Farm clients have been </a:t>
            </a:r>
            <a:r>
              <a:rPr lang="en-GB" b="1" dirty="0"/>
              <a:t>consistently positive </a:t>
            </a:r>
            <a:r>
              <a:rPr lang="en-GB" dirty="0"/>
              <a:t>about </a:t>
            </a:r>
            <a:r>
              <a:rPr lang="en-GB" dirty="0" smtClean="0"/>
              <a:t>tackling the issues of responsible </a:t>
            </a:r>
            <a:r>
              <a:rPr lang="en-GB" dirty="0"/>
              <a:t>medicines use and AMR in partnership with the practice. </a:t>
            </a:r>
            <a:endParaRPr lang="en-GB" dirty="0" smtClean="0"/>
          </a:p>
          <a:p>
            <a:pPr algn="just"/>
            <a:r>
              <a:rPr lang="en-GB" dirty="0" smtClean="0"/>
              <a:t>Informal </a:t>
            </a:r>
            <a:r>
              <a:rPr lang="en-GB" dirty="0"/>
              <a:t>feedback suggests farmers have found measures which express antimicrobial use in terms of doses, courses or economics most useful.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45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743027" cy="1143000"/>
          </a:xfrm>
        </p:spPr>
        <p:txBody>
          <a:bodyPr/>
          <a:lstStyle/>
          <a:p>
            <a:r>
              <a:rPr lang="en-GB" dirty="0" smtClean="0"/>
              <a:t>Why has this approach been a success?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Partnership: participatory and collaborative</a:t>
            </a:r>
          </a:p>
          <a:p>
            <a:r>
              <a:rPr lang="en-GB" dirty="0" smtClean="0"/>
              <a:t>Involving the whole practice team</a:t>
            </a:r>
          </a:p>
          <a:p>
            <a:r>
              <a:rPr lang="en-GB" dirty="0" smtClean="0"/>
              <a:t>Integrating medicines use into HHM</a:t>
            </a:r>
          </a:p>
          <a:p>
            <a:r>
              <a:rPr lang="en-GB" dirty="0" smtClean="0"/>
              <a:t>Improved herd health and welfare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50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Potential impact on AMR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Potential reduction in selection </a:t>
            </a:r>
            <a:r>
              <a:rPr lang="en-GB" dirty="0"/>
              <a:t>pressure for </a:t>
            </a:r>
            <a:r>
              <a:rPr lang="en-GB" dirty="0" smtClean="0"/>
              <a:t>ESBLs. </a:t>
            </a:r>
          </a:p>
          <a:p>
            <a:pPr lvl="1"/>
            <a:r>
              <a:rPr lang="en-GB" dirty="0" smtClean="0"/>
              <a:t>On </a:t>
            </a:r>
            <a:r>
              <a:rPr lang="en-GB" dirty="0"/>
              <a:t>dairy farms, recent use of </a:t>
            </a:r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/ 4</a:t>
            </a:r>
            <a:r>
              <a:rPr lang="en-GB" baseline="30000" dirty="0" smtClean="0"/>
              <a:t>th</a:t>
            </a:r>
            <a:r>
              <a:rPr lang="en-GB" dirty="0" smtClean="0"/>
              <a:t> gen </a:t>
            </a:r>
            <a:r>
              <a:rPr lang="en-GB" dirty="0" err="1" smtClean="0"/>
              <a:t>Cephs</a:t>
            </a:r>
            <a:r>
              <a:rPr lang="en-GB" dirty="0" smtClean="0"/>
              <a:t> </a:t>
            </a:r>
            <a:r>
              <a:rPr lang="en-GB" dirty="0"/>
              <a:t>is strongly associated with an increased likelihood of the presence of </a:t>
            </a:r>
            <a:r>
              <a:rPr lang="en-GB" dirty="0" smtClean="0"/>
              <a:t>ESBL </a:t>
            </a:r>
            <a:r>
              <a:rPr lang="en-GB" dirty="0"/>
              <a:t>E. coli (specifically CTX-M), while use of </a:t>
            </a:r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/ 2</a:t>
            </a:r>
            <a:r>
              <a:rPr lang="en-GB" baseline="30000" dirty="0" smtClean="0"/>
              <a:t>nd</a:t>
            </a:r>
            <a:r>
              <a:rPr lang="en-GB" dirty="0" smtClean="0"/>
              <a:t> gen </a:t>
            </a:r>
            <a:r>
              <a:rPr lang="en-GB" dirty="0" err="1" smtClean="0"/>
              <a:t>cephs</a:t>
            </a:r>
            <a:r>
              <a:rPr lang="en-GB" dirty="0" smtClean="0"/>
              <a:t> is not</a:t>
            </a:r>
            <a:r>
              <a:rPr lang="en-GB" baseline="30000" dirty="0" smtClean="0"/>
              <a:t>1</a:t>
            </a:r>
            <a:r>
              <a:rPr lang="en-GB" dirty="0" smtClean="0"/>
              <a:t>.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Reduced antimicrobials courses per animal per year.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30</a:t>
            </a:fld>
            <a:endParaRPr lang="en-GB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913270" y="6056312"/>
            <a:ext cx="6818898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200" b="1" baseline="30000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SNOW</a:t>
            </a:r>
            <a:r>
              <a:rPr lang="en-US" sz="1200" b="1" dirty="0">
                <a:solidFill>
                  <a:schemeClr val="bg1"/>
                </a:solidFill>
              </a:rPr>
              <a:t>, L. C., WARNER, R. G., CHENEY, T., WEARING, H., STOKES, M., HARRIS, K., TEALE, C. J. &amp; COLDHAM, N. G. 2012. Risk factors associated with extended spectrum beta-lactamase Escherichia coli (CTX-M) on dairy farms in North West England and North Wales. </a:t>
            </a:r>
            <a:r>
              <a:rPr lang="en-US" sz="1200" b="1" i="1" dirty="0" err="1">
                <a:solidFill>
                  <a:schemeClr val="bg1"/>
                </a:solidFill>
              </a:rPr>
              <a:t>Prev</a:t>
            </a:r>
            <a:r>
              <a:rPr lang="en-US" sz="1200" b="1" i="1" dirty="0">
                <a:solidFill>
                  <a:schemeClr val="bg1"/>
                </a:solidFill>
              </a:rPr>
              <a:t> Vet Med,</a:t>
            </a:r>
            <a:r>
              <a:rPr lang="en-US" sz="1200" b="1" dirty="0">
                <a:solidFill>
                  <a:schemeClr val="bg1"/>
                </a:solidFill>
              </a:rPr>
              <a:t> 106, 225-34.</a:t>
            </a:r>
            <a:endParaRPr lang="en-GB" sz="1200" b="1" dirty="0">
              <a:solidFill>
                <a:schemeClr val="bg1"/>
              </a:solidFill>
            </a:endParaRPr>
          </a:p>
          <a:p>
            <a:pPr algn="just">
              <a:spcBef>
                <a:spcPct val="50000"/>
              </a:spcBef>
            </a:pPr>
            <a:endParaRPr lang="en-GB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81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1024382" cy="4273550"/>
          </a:xfrm>
        </p:spPr>
        <p:txBody>
          <a:bodyPr/>
          <a:lstStyle/>
          <a:p>
            <a:r>
              <a:rPr lang="en-GB" dirty="0" smtClean="0"/>
              <a:t>It </a:t>
            </a:r>
            <a:r>
              <a:rPr lang="en-GB" dirty="0"/>
              <a:t>is possible to achieve marked reductions in the quantity of protected antimicrobials used </a:t>
            </a:r>
            <a:r>
              <a:rPr lang="en-GB" dirty="0" smtClean="0"/>
              <a:t>whilst… </a:t>
            </a:r>
          </a:p>
          <a:p>
            <a:pPr lvl="1"/>
            <a:r>
              <a:rPr lang="en-GB" dirty="0" smtClean="0"/>
              <a:t>Keeping </a:t>
            </a:r>
            <a:r>
              <a:rPr lang="en-GB" dirty="0"/>
              <a:t>farmers on board </a:t>
            </a:r>
            <a:endParaRPr lang="en-GB" dirty="0" smtClean="0"/>
          </a:p>
          <a:p>
            <a:pPr lvl="1"/>
            <a:r>
              <a:rPr lang="en-GB" dirty="0" smtClean="0"/>
              <a:t>Continuing to </a:t>
            </a:r>
            <a:r>
              <a:rPr lang="en-GB" dirty="0"/>
              <a:t>improve animal health and </a:t>
            </a:r>
            <a:r>
              <a:rPr lang="en-GB" dirty="0" smtClean="0"/>
              <a:t>welfare</a:t>
            </a:r>
          </a:p>
          <a:p>
            <a:r>
              <a:rPr lang="en-GB" dirty="0" smtClean="0"/>
              <a:t>… and </a:t>
            </a:r>
            <a:r>
              <a:rPr lang="en-GB" dirty="0"/>
              <a:t>without the need for legislation.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The use </a:t>
            </a:r>
            <a:r>
              <a:rPr lang="en-GB" dirty="0"/>
              <a:t>of </a:t>
            </a:r>
            <a:r>
              <a:rPr lang="en-GB" dirty="0" smtClean="0"/>
              <a:t>CIAs as </a:t>
            </a:r>
            <a:r>
              <a:rPr lang="en-GB" dirty="0"/>
              <a:t>first line treatments cannot be justified.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15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600200"/>
            <a:ext cx="11122855" cy="4273550"/>
          </a:xfrm>
        </p:spPr>
        <p:txBody>
          <a:bodyPr/>
          <a:lstStyle/>
          <a:p>
            <a:r>
              <a:rPr lang="en-GB" dirty="0"/>
              <a:t>Monitoring use is an essential part of good antimicrobial stewardship </a:t>
            </a:r>
          </a:p>
          <a:p>
            <a:pPr lvl="1"/>
            <a:r>
              <a:rPr lang="en-GB" dirty="0"/>
              <a:t>This must include treatment outcomes</a:t>
            </a:r>
          </a:p>
          <a:p>
            <a:r>
              <a:rPr lang="en-GB" dirty="0"/>
              <a:t>Medicines auditing goes hand in hand with improved </a:t>
            </a:r>
            <a:r>
              <a:rPr lang="en-GB" dirty="0" smtClean="0"/>
              <a:t>HHM</a:t>
            </a:r>
            <a:endParaRPr lang="en-GB" dirty="0"/>
          </a:p>
          <a:p>
            <a:r>
              <a:rPr lang="en-GB" dirty="0"/>
              <a:t>Picking the right measures matters</a:t>
            </a:r>
          </a:p>
          <a:p>
            <a:r>
              <a:rPr lang="en-GB" dirty="0"/>
              <a:t>Working in partnership works</a:t>
            </a:r>
          </a:p>
          <a:p>
            <a:r>
              <a:rPr lang="en-GB" dirty="0" smtClean="0"/>
              <a:t>Getting the message out there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08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584" y="311150"/>
            <a:ext cx="7834584" cy="3654380"/>
          </a:xfrm>
        </p:spPr>
        <p:txBody>
          <a:bodyPr/>
          <a:lstStyle/>
          <a:p>
            <a:pPr marL="0" indent="0">
              <a:buNone/>
            </a:pPr>
            <a:r>
              <a:rPr lang="en-GB" sz="5400" i="1" dirty="0"/>
              <a:t>“Nobody made a greater mistake than he who did nothing because he could only do a little!” </a:t>
            </a:r>
            <a:endParaRPr lang="en-GB" sz="5400" i="1" dirty="0" smtClean="0"/>
          </a:p>
          <a:p>
            <a:pPr marL="0" indent="0">
              <a:buNone/>
            </a:pPr>
            <a:endParaRPr lang="en-GB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33</a:t>
            </a:fld>
            <a:endParaRPr lang="en-GB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868299" y="5072980"/>
            <a:ext cx="6575886" cy="60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858BB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858BB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858BB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GB" b="1" i="1" kern="0" dirty="0" smtClean="0"/>
              <a:t>Edmund Burke (1729 – 1797)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185" y="311150"/>
            <a:ext cx="318055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3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for listening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6086622" cy="4273550"/>
          </a:xfrm>
        </p:spPr>
        <p:txBody>
          <a:bodyPr/>
          <a:lstStyle/>
          <a:p>
            <a:r>
              <a:rPr lang="en-GB" dirty="0" smtClean="0"/>
              <a:t>Acknowledgements</a:t>
            </a:r>
          </a:p>
          <a:p>
            <a:pPr lvl="1"/>
            <a:r>
              <a:rPr lang="en-GB" dirty="0" smtClean="0"/>
              <a:t>University of Bristol farm animal group</a:t>
            </a:r>
          </a:p>
          <a:p>
            <a:pPr lvl="1"/>
            <a:r>
              <a:rPr lang="en-GB" dirty="0" smtClean="0"/>
              <a:t>Langford farm animal practice clients and colleagues</a:t>
            </a:r>
          </a:p>
          <a:p>
            <a:pPr lvl="1"/>
            <a:r>
              <a:rPr lang="en-GB" dirty="0" smtClean="0"/>
              <a:t>Final year veterinary undergraduates undertaking the farm animal elective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18B10-71DC-4AA2-AFD1-AE94C34195D6}" type="slidenum">
              <a:rPr lang="en-GB" smtClean="0"/>
              <a:pPr/>
              <a:t>34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759" y="591392"/>
            <a:ext cx="3115326" cy="18350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2743201"/>
            <a:ext cx="4979965" cy="279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60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UoB farm template">
  <a:themeElements>
    <a:clrScheme name="UoB farm tem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B farm te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oB farm tem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 farm tem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 farm tem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 farm tem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 farm tem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 farm tem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 farm tem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 farm tem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 farm tem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 farm tem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 farm tem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 farm tem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18676</TotalTime>
  <Words>1521</Words>
  <Application>Microsoft Macintosh PowerPoint</Application>
  <PresentationFormat>Widescreen</PresentationFormat>
  <Paragraphs>268</Paragraphs>
  <Slides>34</Slides>
  <Notes>9</Notes>
  <HiddenSlides>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UoB farm template</vt:lpstr>
      <vt:lpstr>Antibiotic stewardship in the UK dairy sector</vt:lpstr>
      <vt:lpstr>PowerPoint Presentation</vt:lpstr>
      <vt:lpstr>PowerPoint Presentation</vt:lpstr>
      <vt:lpstr>PowerPoint Presentation</vt:lpstr>
      <vt:lpstr>Why does farm medicines use matter?</vt:lpstr>
      <vt:lpstr>Antimicrobial resistance (AMR)</vt:lpstr>
      <vt:lpstr>Critically important antimicrobials (CIAs)</vt:lpstr>
      <vt:lpstr>CIAs currently licensed for use in food producing animals in the UK.</vt:lpstr>
      <vt:lpstr>What’s the solution and who’s responsible?</vt:lpstr>
      <vt:lpstr>What’s the solution?</vt:lpstr>
      <vt:lpstr>Who’s responsible?</vt:lpstr>
      <vt:lpstr>PowerPoint Presentation</vt:lpstr>
      <vt:lpstr>PowerPoint Presentation</vt:lpstr>
      <vt:lpstr>Approach</vt:lpstr>
      <vt:lpstr>PowerPoint Presentation</vt:lpstr>
      <vt:lpstr>Major changes in prescribing policy</vt:lpstr>
      <vt:lpstr>PowerPoint Presentation</vt:lpstr>
      <vt:lpstr>PowerPoint Presentation</vt:lpstr>
      <vt:lpstr>What to measure?</vt:lpstr>
      <vt:lpstr>What to measure?</vt:lpstr>
      <vt:lpstr>Challenges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challenge of interpretation</vt:lpstr>
      <vt:lpstr>Results</vt:lpstr>
      <vt:lpstr>Why has this approach been a success?</vt:lpstr>
      <vt:lpstr>Potential impact on AMR</vt:lpstr>
      <vt:lpstr>Conclusions</vt:lpstr>
      <vt:lpstr>Conclusions</vt:lpstr>
      <vt:lpstr>PowerPoint Presentation</vt:lpstr>
      <vt:lpstr>Thank you for listening</vt:lpstr>
    </vt:vector>
  </TitlesOfParts>
  <Company>University of Bristol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Tisdall</dc:creator>
  <cp:lastModifiedBy>Elizabeth Atherton</cp:lastModifiedBy>
  <cp:revision>270</cp:revision>
  <dcterms:created xsi:type="dcterms:W3CDTF">2013-08-07T07:37:02Z</dcterms:created>
  <dcterms:modified xsi:type="dcterms:W3CDTF">2016-04-18T10:53:43Z</dcterms:modified>
</cp:coreProperties>
</file>