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08" d="100"/>
          <a:sy n="108" d="100"/>
        </p:scale>
        <p:origin x="7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7446A-A9CC-4F0D-BEE3-E2AEA9703FBE}" type="datetimeFigureOut">
              <a:rPr lang="en-GB" smtClean="0"/>
              <a:t>18/04/2016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8E9B9-FD13-4BAD-BB79-713F9E2A66E0}" type="slidenum">
              <a:rPr lang="en-GB" smtClean="0"/>
              <a:t>‹#›</a:t>
            </a:fld>
            <a:endParaRPr lang="en-GB"/>
          </a:p>
        </p:txBody>
      </p:sp>
    </p:spTree>
    <p:extLst>
      <p:ext uri="{BB962C8B-B14F-4D97-AF65-F5344CB8AC3E}">
        <p14:creationId xmlns:p14="http://schemas.microsoft.com/office/powerpoint/2010/main" val="314144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latin typeface="Arial" panose="020B0604020202020204" pitchFamily="34" charset="0"/>
                <a:ea typeface="ＭＳ Ｐゴシック" panose="020B0600070205080204" pitchFamily="34" charset="-128"/>
              </a:rPr>
              <a:t>Provision of member resources vet focused as with this as yet still at the printers recently revised responsible use poster for display within the practice. To trigger the thought process the reasoning behind responsible prescribing and use </a:t>
            </a:r>
          </a:p>
        </p:txBody>
      </p:sp>
      <p:sp>
        <p:nvSpPr>
          <p:cNvPr id="183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9781CDF-7837-48F7-A9CE-538D9BA08C5C}" type="slidenum">
              <a:rPr lang="en-US" altLang="en-US">
                <a:solidFill>
                  <a:srgbClr val="000000"/>
                </a:solidFill>
                <a:latin typeface="Arial" panose="020B0604020202020204" pitchFamily="34" charset="0"/>
                <a:ea typeface="ＭＳ Ｐゴシック" panose="020B0600070205080204" pitchFamily="34" charset="-128"/>
              </a:rPr>
              <a:pPr eaLnBrk="1" hangingPunct="1">
                <a:spcBef>
                  <a:spcPct val="0"/>
                </a:spcBef>
              </a:pPr>
              <a:t>13</a:t>
            </a:fld>
            <a:endParaRPr lang="en-US" altLang="en-US">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99806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533CFF-6306-46A3-AA3E-735DAC7AD110}" type="datetimeFigureOut">
              <a:rPr lang="en-GB" smtClean="0"/>
              <a:t>18/04/2016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193604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4533CFF-6306-46A3-AA3E-735DAC7AD110}" type="datetimeFigureOut">
              <a:rPr lang="en-GB" smtClean="0"/>
              <a:t>18/04/2016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307011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533CFF-6306-46A3-AA3E-735DAC7AD110}" type="datetimeFigureOut">
              <a:rPr lang="en-GB" smtClean="0"/>
              <a:t>18/04/2016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945837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533CFF-6306-46A3-AA3E-735DAC7AD110}" type="datetimeFigureOut">
              <a:rPr lang="en-GB" smtClean="0"/>
              <a:t>18/04/2016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494076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4533CFF-6306-46A3-AA3E-735DAC7AD110}" type="datetimeFigureOut">
              <a:rPr lang="en-GB" smtClean="0"/>
              <a:t>18/04/2016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1151384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4533CFF-6306-46A3-AA3E-735DAC7AD110}" type="datetimeFigureOut">
              <a:rPr lang="en-GB" smtClean="0"/>
              <a:t>18/04/2016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1583322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533CFF-6306-46A3-AA3E-735DAC7AD110}" type="datetimeFigureOut">
              <a:rPr lang="en-GB" smtClean="0"/>
              <a:t>18/04/2016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1349460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4533CFF-6306-46A3-AA3E-735DAC7AD110}" type="datetimeFigureOut">
              <a:rPr lang="en-GB" smtClean="0"/>
              <a:t>18/04/2016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3587117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4533CFF-6306-46A3-AA3E-735DAC7AD110}" type="datetimeFigureOut">
              <a:rPr lang="en-GB" smtClean="0"/>
              <a:t>18/04/2016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2805916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4533CFF-6306-46A3-AA3E-735DAC7AD110}" type="datetimeFigureOut">
              <a:rPr lang="en-GB" smtClean="0"/>
              <a:t>18/04/2016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311324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4533CFF-6306-46A3-AA3E-735DAC7AD110}" type="datetimeFigureOut">
              <a:rPr lang="en-GB" smtClean="0"/>
              <a:t>18/04/2016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42658-6E60-41A7-82E3-54E05B62F6DD}" type="slidenum">
              <a:rPr lang="en-GB" smtClean="0"/>
              <a:t>‹#›</a:t>
            </a:fld>
            <a:endParaRPr lang="en-GB"/>
          </a:p>
        </p:txBody>
      </p:sp>
    </p:spTree>
    <p:extLst>
      <p:ext uri="{BB962C8B-B14F-4D97-AF65-F5344CB8AC3E}">
        <p14:creationId xmlns:p14="http://schemas.microsoft.com/office/powerpoint/2010/main" val="34068574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33CFF-6306-46A3-AA3E-735DAC7AD110}" type="datetimeFigureOut">
              <a:rPr lang="en-GB" smtClean="0"/>
              <a:t>18/04/2016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42658-6E60-41A7-82E3-54E05B62F6DD}" type="slidenum">
              <a:rPr lang="en-GB" smtClean="0"/>
              <a:t>‹#›</a:t>
            </a:fld>
            <a:endParaRPr lang="en-GB"/>
          </a:p>
        </p:txBody>
      </p:sp>
    </p:spTree>
    <p:extLst>
      <p:ext uri="{BB962C8B-B14F-4D97-AF65-F5344CB8AC3E}">
        <p14:creationId xmlns:p14="http://schemas.microsoft.com/office/powerpoint/2010/main" val="1187002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hyperlink" Target="http://www.pvs.org.uk/" TargetMode="External"/><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antibioticguardian.com/" TargetMode="External"/><Relationship Id="rId4" Type="http://schemas.openxmlformats.org/officeDocument/2006/relationships/image" Target="../media/image26.png"/><Relationship Id="rId5" Type="http://schemas.openxmlformats.org/officeDocument/2006/relationships/hyperlink" Target="http://www.bva.co.uk/" TargetMode="External"/><Relationship Id="rId6" Type="http://schemas.openxmlformats.org/officeDocument/2006/relationships/image" Target="../media/image27.png"/><Relationship Id="rId1" Type="http://schemas.openxmlformats.org/officeDocument/2006/relationships/slideLayout" Target="../slideLayouts/slideLayout4.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en-GB" b="1" dirty="0">
                <a:solidFill>
                  <a:schemeClr val="accent1">
                    <a:lumMod val="50000"/>
                  </a:schemeClr>
                </a:solidFill>
                <a:latin typeface="Arial" panose="020B0604020202020204" pitchFamily="34" charset="0"/>
                <a:cs typeface="Arial" panose="020B0604020202020204" pitchFamily="34" charset="0"/>
              </a:rPr>
              <a:t>Responsible use </a:t>
            </a:r>
            <a:br>
              <a:rPr lang="en-GB" b="1" dirty="0">
                <a:solidFill>
                  <a:schemeClr val="accent1">
                    <a:lumMod val="50000"/>
                  </a:schemeClr>
                </a:solidFill>
                <a:latin typeface="Arial" panose="020B0604020202020204" pitchFamily="34" charset="0"/>
                <a:cs typeface="Arial" panose="020B0604020202020204" pitchFamily="34" charset="0"/>
              </a:rPr>
            </a:br>
            <a:r>
              <a:rPr lang="en-GB" b="1" dirty="0">
                <a:solidFill>
                  <a:schemeClr val="accent1">
                    <a:lumMod val="50000"/>
                  </a:schemeClr>
                </a:solidFill>
                <a:latin typeface="Arial" panose="020B0604020202020204" pitchFamily="34" charset="0"/>
                <a:cs typeface="Arial" panose="020B0604020202020204" pitchFamily="34" charset="0"/>
              </a:rPr>
              <a:t>- the veterinary perspective</a:t>
            </a:r>
          </a:p>
        </p:txBody>
      </p:sp>
      <p:sp>
        <p:nvSpPr>
          <p:cNvPr id="3" name="Subtitle 2"/>
          <p:cNvSpPr>
            <a:spLocks noGrp="1"/>
          </p:cNvSpPr>
          <p:nvPr>
            <p:ph type="subTitle" idx="1"/>
          </p:nvPr>
        </p:nvSpPr>
        <p:spPr>
          <a:xfrm>
            <a:off x="1524000" y="3602038"/>
            <a:ext cx="9144000" cy="2557462"/>
          </a:xfrm>
        </p:spPr>
        <p:txBody>
          <a:bodyPr rtlCol="0">
            <a:normAutofit fontScale="85000" lnSpcReduction="20000"/>
          </a:bodyPr>
          <a:lstStyle/>
          <a:p>
            <a:pPr eaLnBrk="1" fontAlgn="auto" hangingPunct="1">
              <a:spcAft>
                <a:spcPts val="0"/>
              </a:spcAft>
              <a:defRPr/>
            </a:pPr>
            <a:endParaRPr lang="en-GB" sz="4000" dirty="0">
              <a:latin typeface="Arial" panose="020B0604020202020204" pitchFamily="34" charset="0"/>
              <a:cs typeface="Arial" panose="020B0604020202020204" pitchFamily="34" charset="0"/>
            </a:endParaRPr>
          </a:p>
          <a:p>
            <a:pPr eaLnBrk="1" fontAlgn="auto" hangingPunct="1">
              <a:spcAft>
                <a:spcPts val="0"/>
              </a:spcAft>
              <a:defRPr/>
            </a:pPr>
            <a:r>
              <a:rPr lang="en-GB" sz="4000" dirty="0">
                <a:solidFill>
                  <a:srgbClr val="0070C0"/>
                </a:solidFill>
                <a:latin typeface="Arial" panose="020B0604020202020204" pitchFamily="34" charset="0"/>
                <a:cs typeface="Arial" panose="020B0604020202020204" pitchFamily="34" charset="0"/>
              </a:rPr>
              <a:t>John M Blackwell BVSc MRCVS</a:t>
            </a:r>
          </a:p>
          <a:p>
            <a:pPr eaLnBrk="1" fontAlgn="auto" hangingPunct="1">
              <a:spcAft>
                <a:spcPts val="0"/>
              </a:spcAft>
              <a:buFont typeface="Arial" charset="0"/>
              <a:buNone/>
              <a:defRPr/>
            </a:pPr>
            <a:r>
              <a:rPr lang="en-GB" sz="4000" dirty="0">
                <a:solidFill>
                  <a:srgbClr val="0070C0"/>
                </a:solidFill>
                <a:latin typeface="Arial" panose="020B0604020202020204" pitchFamily="34" charset="0"/>
                <a:cs typeface="Arial" panose="020B0604020202020204" pitchFamily="34" charset="0"/>
              </a:rPr>
              <a:t>BVA Senior Vice President </a:t>
            </a:r>
          </a:p>
          <a:p>
            <a:pPr eaLnBrk="1" fontAlgn="auto" hangingPunct="1">
              <a:spcAft>
                <a:spcPts val="0"/>
              </a:spcAft>
              <a:buFont typeface="Arial" charset="0"/>
              <a:buNone/>
              <a:defRPr/>
            </a:pPr>
            <a:endParaRPr lang="en-GB" sz="4000" dirty="0">
              <a:solidFill>
                <a:srgbClr val="0070C0"/>
              </a:solidFill>
              <a:latin typeface="Arial" panose="020B0604020202020204" pitchFamily="34" charset="0"/>
              <a:cs typeface="Arial" panose="020B0604020202020204" pitchFamily="34" charset="0"/>
            </a:endParaRPr>
          </a:p>
          <a:p>
            <a:pPr eaLnBrk="1" fontAlgn="auto" hangingPunct="1">
              <a:spcAft>
                <a:spcPts val="0"/>
              </a:spcAft>
              <a:defRPr/>
            </a:pPr>
            <a:r>
              <a:rPr lang="en-GB" sz="4000" dirty="0">
                <a:solidFill>
                  <a:srgbClr val="0070C0"/>
                </a:solidFill>
                <a:latin typeface="Arial" panose="020B0604020202020204" pitchFamily="34" charset="0"/>
                <a:cs typeface="Arial" panose="020B0604020202020204" pitchFamily="34" charset="0"/>
              </a:rPr>
              <a:t>ASOA Conference April 2015</a:t>
            </a:r>
          </a:p>
          <a:p>
            <a:pPr eaLnBrk="1" fontAlgn="auto" hangingPunct="1">
              <a:spcAft>
                <a:spcPts val="0"/>
              </a:spcAft>
              <a:defRPr/>
            </a:pPr>
            <a:endParaRPr lang="en-GB"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9117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838200" y="365125"/>
            <a:ext cx="10515600" cy="1239838"/>
          </a:xfrm>
        </p:spPr>
        <p:txBody>
          <a:bodyPr rtlCol="0">
            <a:normAutofit fontScale="90000"/>
          </a:bodyPr>
          <a:lstStyle/>
          <a:p>
            <a:pPr eaLnBrk="1" fontAlgn="auto" hangingPunct="1">
              <a:spcAft>
                <a:spcPts val="0"/>
              </a:spcAft>
              <a:defRPr/>
            </a:pP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b="1" dirty="0">
                <a:solidFill>
                  <a:schemeClr val="accent1">
                    <a:lumMod val="50000"/>
                  </a:schemeClr>
                </a:solidFill>
                <a:latin typeface="Arial" panose="020B0604020202020204" pitchFamily="34" charset="0"/>
                <a:cs typeface="Arial" panose="020B0604020202020204" pitchFamily="34" charset="0"/>
              </a:rPr>
              <a:t>Objectives</a:t>
            </a:r>
            <a:endParaRPr lang="en-GB" b="1"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941388" y="2055813"/>
            <a:ext cx="10515600" cy="4351337"/>
          </a:xfrm>
        </p:spPr>
        <p:txBody>
          <a:bodyPr rtlCol="0">
            <a:normAutofit/>
          </a:bodyPr>
          <a:lstStyle/>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What do we understand by resistance to antimicrobials </a:t>
            </a:r>
          </a:p>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What are the concerns and why</a:t>
            </a:r>
          </a:p>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What is the evidence base implicating Animal Health</a:t>
            </a:r>
          </a:p>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What can we do</a:t>
            </a:r>
          </a:p>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What do we need</a:t>
            </a:r>
          </a:p>
          <a:p>
            <a:pPr eaLnBrk="1" fontAlgn="auto" hangingPunct="1">
              <a:spcAft>
                <a:spcPts val="0"/>
              </a:spcAft>
              <a:defRPr/>
            </a:pPr>
            <a:r>
              <a:rPr lang="en-GB" dirty="0">
                <a:solidFill>
                  <a:schemeClr val="accent1">
                    <a:lumMod val="50000"/>
                  </a:schemeClr>
                </a:solidFill>
                <a:latin typeface="Arial" panose="020B0604020202020204" pitchFamily="34" charset="0"/>
                <a:cs typeface="Arial" panose="020B0604020202020204" pitchFamily="34" charset="0"/>
              </a:rPr>
              <a:t>How do we measure success</a:t>
            </a:r>
          </a:p>
          <a:p>
            <a:pPr eaLnBrk="1" fontAlgn="auto" hangingPunct="1">
              <a:spcAft>
                <a:spcPts val="0"/>
              </a:spcAft>
              <a:defRPr/>
            </a:pPr>
            <a:endParaRPr lang="en-GB" sz="800" dirty="0">
              <a:solidFill>
                <a:schemeClr val="accent1">
                  <a:lumMod val="50000"/>
                </a:schemeClr>
              </a:solidFill>
              <a:latin typeface="Arial" panose="020B0604020202020204" pitchFamily="34" charset="0"/>
              <a:cs typeface="Arial" panose="020B0604020202020204" pitchFamily="34" charset="0"/>
            </a:endParaRPr>
          </a:p>
          <a:p>
            <a:pPr marL="0" indent="0" algn="ctr" eaLnBrk="1" fontAlgn="auto" hangingPunct="1">
              <a:spcAft>
                <a:spcPts val="0"/>
              </a:spcAft>
              <a:buFont typeface="Arial" charset="0"/>
              <a:buNone/>
              <a:defRPr/>
            </a:pPr>
            <a:r>
              <a:rPr lang="en-GB" sz="5400" dirty="0">
                <a:solidFill>
                  <a:schemeClr val="accent1">
                    <a:lumMod val="50000"/>
                  </a:schemeClr>
                </a:solidFill>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2867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Title 4"/>
          <p:cNvSpPr>
            <a:spLocks noGrp="1"/>
          </p:cNvSpPr>
          <p:nvPr>
            <p:ph type="title"/>
          </p:nvPr>
        </p:nvSpPr>
        <p:spPr/>
        <p:txBody>
          <a:bodyPr/>
          <a:lstStyle/>
          <a:p>
            <a:pPr eaLnBrk="1" hangingPunct="1"/>
            <a:r>
              <a:rPr lang="en-GB" altLang="en-US"/>
              <a:t/>
            </a:r>
            <a:br>
              <a:rPr lang="en-GB" altLang="en-US"/>
            </a:br>
            <a:endParaRPr lang="en-GB" altLang="en-US"/>
          </a:p>
        </p:txBody>
      </p:sp>
      <p:sp>
        <p:nvSpPr>
          <p:cNvPr id="19" name="Content Placeholder 18"/>
          <p:cNvSpPr>
            <a:spLocks noGrp="1"/>
          </p:cNvSpPr>
          <p:nvPr>
            <p:ph idx="1"/>
          </p:nvPr>
        </p:nvSpPr>
        <p:spPr>
          <a:xfrm>
            <a:off x="838200" y="1068388"/>
            <a:ext cx="10515600" cy="5108575"/>
          </a:xfrm>
        </p:spPr>
        <p:txBody>
          <a:bodyPr>
            <a:normAutofit/>
          </a:bodyPr>
          <a:lstStyle/>
          <a:p>
            <a:pPr marL="0" indent="0" eaLnBrk="1" hangingPunct="1">
              <a:buFont typeface="Arial" charset="0"/>
              <a:buNone/>
              <a:defRPr/>
            </a:pPr>
            <a:r>
              <a:rPr lang="en-GB" sz="3200" b="1" dirty="0">
                <a:solidFill>
                  <a:schemeClr val="tx2"/>
                </a:solidFill>
                <a:latin typeface="Arial" panose="020B0604020202020204" pitchFamily="34" charset="0"/>
                <a:cs typeface="Arial" panose="020B0604020202020204" pitchFamily="34" charset="0"/>
              </a:rPr>
              <a:t>The problem</a:t>
            </a:r>
          </a:p>
          <a:p>
            <a:pPr eaLnBrk="1" hangingPunct="1">
              <a:buFont typeface="Arial" charset="0"/>
              <a:buChar char="•"/>
              <a:defRPr/>
            </a:pPr>
            <a:endParaRPr lang="en-GB" dirty="0">
              <a:solidFill>
                <a:schemeClr val="tx2"/>
              </a:solidFill>
              <a:latin typeface="Arial" panose="020B0604020202020204" pitchFamily="34" charset="0"/>
              <a:cs typeface="Arial" panose="020B0604020202020204" pitchFamily="34" charset="0"/>
            </a:endParaRPr>
          </a:p>
          <a:p>
            <a:pPr eaLnBrk="1" hangingPunct="1">
              <a:buFont typeface="Arial" charset="0"/>
              <a:buChar char="•"/>
              <a:defRPr/>
            </a:pPr>
            <a:r>
              <a:rPr lang="en-GB" dirty="0">
                <a:solidFill>
                  <a:schemeClr val="tx2"/>
                </a:solidFill>
                <a:latin typeface="Arial" panose="020B0604020202020204" pitchFamily="34" charset="0"/>
                <a:cs typeface="Arial" panose="020B0604020202020204" pitchFamily="34" charset="0"/>
              </a:rPr>
              <a:t>Since commercial production in 1940s scientists predicted that antimicrobials would defeat the infectious diseases that had plagued mankind … but these remarkable drugs led to widespread and often inappropriate use.</a:t>
            </a:r>
          </a:p>
          <a:p>
            <a:pPr eaLnBrk="1" hangingPunct="1">
              <a:buFont typeface="Arial" charset="0"/>
              <a:buChar char="•"/>
              <a:defRPr/>
            </a:pPr>
            <a:endParaRPr lang="en-GB" dirty="0">
              <a:solidFill>
                <a:schemeClr val="tx2"/>
              </a:solidFill>
              <a:latin typeface="Arial" panose="020B0604020202020204" pitchFamily="34" charset="0"/>
              <a:cs typeface="Arial" panose="020B0604020202020204" pitchFamily="34" charset="0"/>
            </a:endParaRPr>
          </a:p>
          <a:p>
            <a:pPr eaLnBrk="1" hangingPunct="1">
              <a:buFont typeface="Arial" charset="0"/>
              <a:buChar char="•"/>
              <a:defRPr/>
            </a:pPr>
            <a:r>
              <a:rPr lang="en-GB" dirty="0">
                <a:solidFill>
                  <a:schemeClr val="tx2"/>
                </a:solidFill>
                <a:latin typeface="Arial" panose="020B0604020202020204" pitchFamily="34" charset="0"/>
                <a:cs typeface="Arial" panose="020B0604020202020204" pitchFamily="34" charset="0"/>
              </a:rPr>
              <a:t>Resistance is the ability of the bacteria to withstand the action of the drug. This is a natural phenomenon and resistance can be shared within and between bacterial species. </a:t>
            </a:r>
          </a:p>
        </p:txBody>
      </p:sp>
    </p:spTree>
    <p:extLst>
      <p:ext uri="{BB962C8B-B14F-4D97-AF65-F5344CB8AC3E}">
        <p14:creationId xmlns:p14="http://schemas.microsoft.com/office/powerpoint/2010/main" val="1991616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147763" y="365125"/>
            <a:ext cx="10515600" cy="1239838"/>
          </a:xfrm>
        </p:spPr>
        <p:txBody>
          <a:bodyPr rtlCol="0">
            <a:normAutofit fontScale="90000"/>
          </a:bodyPr>
          <a:lstStyle/>
          <a:p>
            <a:pPr eaLnBrk="1" fontAlgn="auto" hangingPunct="1">
              <a:spcAft>
                <a:spcPts val="0"/>
              </a:spcAft>
              <a:defRPr/>
            </a:pP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1041400" y="965200"/>
            <a:ext cx="10515600" cy="5441950"/>
          </a:xfrm>
        </p:spPr>
        <p:txBody>
          <a:bodyPr>
            <a:normAutofit fontScale="85000" lnSpcReduction="10000"/>
          </a:bodyPr>
          <a:lstStyle/>
          <a:p>
            <a:pPr marL="0" indent="0" eaLnBrk="1" hangingPunct="1">
              <a:lnSpc>
                <a:spcPct val="120000"/>
              </a:lnSpc>
              <a:spcBef>
                <a:spcPts val="0"/>
              </a:spcBef>
              <a:buFont typeface="Arial" charset="0"/>
              <a:buNone/>
              <a:defRPr/>
            </a:pPr>
            <a:r>
              <a:rPr lang="en-GB" dirty="0">
                <a:solidFill>
                  <a:schemeClr val="tx2"/>
                </a:solidFill>
                <a:latin typeface="Arial" panose="020B0604020202020204" pitchFamily="34" charset="0"/>
                <a:cs typeface="Arial" panose="020B0604020202020204" pitchFamily="34" charset="0"/>
              </a:rPr>
              <a:t>The WHO’s first global report on Antimicrobial Resistance (2014) with a focus on Antibiotic Resistance, reveals it is no longer a prediction for the future:</a:t>
            </a:r>
          </a:p>
          <a:p>
            <a:pPr marL="0" indent="0" eaLnBrk="1" hangingPunct="1">
              <a:lnSpc>
                <a:spcPct val="120000"/>
              </a:lnSpc>
              <a:spcBef>
                <a:spcPts val="0"/>
              </a:spcBef>
              <a:buFont typeface="Arial" charset="0"/>
              <a:buNone/>
              <a:defRPr/>
            </a:pPr>
            <a:r>
              <a:rPr lang="en-GB" dirty="0">
                <a:solidFill>
                  <a:schemeClr val="tx2"/>
                </a:solidFill>
                <a:latin typeface="Arial" panose="020B0604020202020204" pitchFamily="34" charset="0"/>
                <a:cs typeface="Arial" panose="020B0604020202020204" pitchFamily="34" charset="0"/>
              </a:rPr>
              <a:t>“When bacteria change so antibiotics no longer work in people who need them to treat infections – is now a major threat to public health … the world is headed for a post-antibiotic era, in which common infections and minor injuries which have been treatable for decades can once again kill”</a:t>
            </a:r>
            <a:endParaRPr lang="en-GB" sz="1200" dirty="0">
              <a:solidFill>
                <a:schemeClr val="tx2"/>
              </a:solidFill>
              <a:latin typeface="Arial" panose="020B0604020202020204" pitchFamily="34" charset="0"/>
              <a:cs typeface="Arial" panose="020B0604020202020204" pitchFamily="34" charset="0"/>
            </a:endParaRPr>
          </a:p>
          <a:p>
            <a:pPr eaLnBrk="1" hangingPunct="1">
              <a:lnSpc>
                <a:spcPct val="120000"/>
              </a:lnSpc>
              <a:spcBef>
                <a:spcPts val="0"/>
              </a:spcBef>
              <a:buFont typeface="Arial" charset="0"/>
              <a:buChar char="•"/>
              <a:defRPr/>
            </a:pPr>
            <a:endParaRPr lang="en-GB" dirty="0">
              <a:solidFill>
                <a:schemeClr val="tx2"/>
              </a:solidFill>
              <a:latin typeface="Arial" panose="020B0604020202020204" pitchFamily="34" charset="0"/>
              <a:cs typeface="Arial" panose="020B0604020202020204" pitchFamily="34" charset="0"/>
            </a:endParaRPr>
          </a:p>
          <a:p>
            <a:pPr marL="0" indent="0" eaLnBrk="1" hangingPunct="1">
              <a:lnSpc>
                <a:spcPct val="120000"/>
              </a:lnSpc>
              <a:spcBef>
                <a:spcPts val="0"/>
              </a:spcBef>
              <a:buFont typeface="Arial" charset="0"/>
              <a:buNone/>
              <a:defRPr/>
            </a:pPr>
            <a:r>
              <a:rPr lang="en-GB" dirty="0">
                <a:solidFill>
                  <a:schemeClr val="tx2"/>
                </a:solidFill>
                <a:latin typeface="Arial" panose="020B0604020202020204" pitchFamily="34" charset="0"/>
                <a:cs typeface="Arial" panose="020B0604020202020204" pitchFamily="34" charset="0"/>
              </a:rPr>
              <a:t>CMO Professor Dame Sally Davies said:</a:t>
            </a:r>
          </a:p>
          <a:p>
            <a:pPr marL="0" indent="0" eaLnBrk="1" hangingPunct="1">
              <a:lnSpc>
                <a:spcPct val="120000"/>
              </a:lnSpc>
              <a:spcBef>
                <a:spcPts val="0"/>
              </a:spcBef>
              <a:buFont typeface="Arial" charset="0"/>
              <a:buNone/>
              <a:defRPr/>
            </a:pPr>
            <a:r>
              <a:rPr lang="en-GB" dirty="0">
                <a:solidFill>
                  <a:schemeClr val="tx2"/>
                </a:solidFill>
                <a:latin typeface="Arial" panose="020B0604020202020204" pitchFamily="34" charset="0"/>
                <a:cs typeface="Arial" panose="020B0604020202020204" pitchFamily="34" charset="0"/>
              </a:rPr>
              <a:t>“ Antimicrobial resistance poses a catastrophic threat. If we don’t act now any one of us could go into hospital in 20 years for minor surgery and die because of an ordinary infection which cant be treated by antibiotics”</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6064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Title 4"/>
          <p:cNvSpPr>
            <a:spLocks noGrp="1"/>
          </p:cNvSpPr>
          <p:nvPr>
            <p:ph type="title"/>
          </p:nvPr>
        </p:nvSpPr>
        <p:spPr/>
        <p:txBody>
          <a:bodyPr/>
          <a:lstStyle/>
          <a:p>
            <a:pPr eaLnBrk="1" hangingPunct="1"/>
            <a:r>
              <a:rPr lang="en-GB" altLang="en-US"/>
              <a:t/>
            </a:r>
            <a:br>
              <a:rPr lang="en-GB" altLang="en-US"/>
            </a:br>
            <a:endParaRPr lang="en-GB" altLang="en-US"/>
          </a:p>
        </p:txBody>
      </p:sp>
      <p:sp>
        <p:nvSpPr>
          <p:cNvPr id="2" name="Content Placeholder 1"/>
          <p:cNvSpPr>
            <a:spLocks noGrp="1"/>
          </p:cNvSpPr>
          <p:nvPr>
            <p:ph idx="1"/>
          </p:nvPr>
        </p:nvSpPr>
        <p:spPr>
          <a:xfrm>
            <a:off x="838200" y="1030288"/>
            <a:ext cx="10515600" cy="5172075"/>
          </a:xfrm>
        </p:spPr>
        <p:txBody>
          <a:bodyPr>
            <a:normAutofit/>
          </a:bodyPr>
          <a:lstStyle/>
          <a:p>
            <a:pPr marL="0" indent="0" eaLnBrk="1" hangingPunct="1">
              <a:buFont typeface="Arial" charset="0"/>
              <a:buNone/>
              <a:defRPr/>
            </a:pPr>
            <a:r>
              <a:rPr lang="en-GB" sz="3600" b="1" dirty="0">
                <a:solidFill>
                  <a:srgbClr val="1F4E79"/>
                </a:solidFill>
                <a:latin typeface="Arial" panose="020B0604020202020204" pitchFamily="34" charset="0"/>
                <a:cs typeface="Arial" panose="020B0604020202020204" pitchFamily="34" charset="0"/>
              </a:rPr>
              <a:t>UK 5 Year Antimicrobial Strategy 2013-2018</a:t>
            </a:r>
          </a:p>
          <a:p>
            <a:pPr eaLnBrk="1" hangingPunct="1">
              <a:buFont typeface="Arial" charset="0"/>
              <a:buChar char="•"/>
              <a:defRPr/>
            </a:pPr>
            <a:endParaRPr lang="en-GB" dirty="0">
              <a:solidFill>
                <a:srgbClr val="1F4E79"/>
              </a:solidFill>
              <a:latin typeface="Arial" panose="020B0604020202020204" pitchFamily="34" charset="0"/>
              <a:cs typeface="Arial" panose="020B0604020202020204" pitchFamily="34" charset="0"/>
            </a:endParaRPr>
          </a:p>
          <a:p>
            <a:pPr eaLnBrk="1" hangingPunct="1">
              <a:buFont typeface="Arial" charset="0"/>
              <a:buChar char="•"/>
              <a:defRPr/>
            </a:pPr>
            <a:r>
              <a:rPr lang="en-GB" dirty="0">
                <a:solidFill>
                  <a:srgbClr val="1F4E79"/>
                </a:solidFill>
                <a:latin typeface="Arial" panose="020B0604020202020204" pitchFamily="34" charset="0"/>
                <a:cs typeface="Arial" panose="020B0604020202020204" pitchFamily="34" charset="0"/>
              </a:rPr>
              <a:t>Sets out action to limit resistance development and conserve </a:t>
            </a:r>
          </a:p>
          <a:p>
            <a:pPr eaLnBrk="1" hangingPunct="1">
              <a:buFont typeface="Arial" charset="0"/>
              <a:buChar char="•"/>
              <a:defRPr/>
            </a:pPr>
            <a:r>
              <a:rPr lang="en-GB" dirty="0">
                <a:solidFill>
                  <a:srgbClr val="1F4E79"/>
                </a:solidFill>
                <a:latin typeface="Arial" panose="020B0604020202020204" pitchFamily="34" charset="0"/>
                <a:cs typeface="Arial" panose="020B0604020202020204" pitchFamily="34" charset="0"/>
              </a:rPr>
              <a:t>Main driver: Human medicine</a:t>
            </a:r>
          </a:p>
          <a:p>
            <a:pPr eaLnBrk="1" hangingPunct="1">
              <a:buFont typeface="Arial" charset="0"/>
              <a:buChar char="•"/>
              <a:defRPr/>
            </a:pPr>
            <a:r>
              <a:rPr lang="en-GB" dirty="0">
                <a:solidFill>
                  <a:srgbClr val="1F4E79"/>
                </a:solidFill>
                <a:latin typeface="Arial" panose="020B0604020202020204" pitchFamily="34" charset="0"/>
                <a:cs typeface="Arial" panose="020B0604020202020204" pitchFamily="34" charset="0"/>
              </a:rPr>
              <a:t>Recognises : Multidisciplinary approach, Human ( including dental) and Animal Health</a:t>
            </a:r>
          </a:p>
          <a:p>
            <a:pPr eaLnBrk="1" hangingPunct="1">
              <a:buFont typeface="Arial" charset="0"/>
              <a:buChar char="•"/>
              <a:defRPr/>
            </a:pPr>
            <a:r>
              <a:rPr lang="en-GB" dirty="0">
                <a:solidFill>
                  <a:srgbClr val="1F4E79"/>
                </a:solidFill>
                <a:latin typeface="Arial" panose="020B0604020202020204" pitchFamily="34" charset="0"/>
                <a:cs typeface="Arial" panose="020B0604020202020204" pitchFamily="34" charset="0"/>
              </a:rPr>
              <a:t>Global </a:t>
            </a:r>
          </a:p>
          <a:p>
            <a:pPr eaLnBrk="1" hangingPunct="1">
              <a:buFont typeface="Arial" charset="0"/>
              <a:buChar char="•"/>
              <a:defRPr/>
            </a:pPr>
            <a:r>
              <a:rPr lang="en-GB" dirty="0">
                <a:solidFill>
                  <a:srgbClr val="1F4E79"/>
                </a:solidFill>
                <a:latin typeface="Arial" panose="020B0604020202020204" pitchFamily="34" charset="0"/>
                <a:cs typeface="Arial" panose="020B0604020202020204" pitchFamily="34" charset="0"/>
              </a:rPr>
              <a:t>Stakeholders: Defra, VMD, NHS, PHE, Scottish Government, Welsh Government, NI Exec.</a:t>
            </a:r>
          </a:p>
        </p:txBody>
      </p:sp>
    </p:spTree>
    <p:extLst>
      <p:ext uri="{BB962C8B-B14F-4D97-AF65-F5344CB8AC3E}">
        <p14:creationId xmlns:p14="http://schemas.microsoft.com/office/powerpoint/2010/main" val="3017277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147763" y="365125"/>
            <a:ext cx="10515600" cy="1239838"/>
          </a:xfrm>
        </p:spPr>
        <p:txBody>
          <a:bodyPr rtlCol="0">
            <a:normAutofit fontScale="90000"/>
          </a:bodyPr>
          <a:lstStyle/>
          <a:p>
            <a:pPr eaLnBrk="1" fontAlgn="auto" hangingPunct="1">
              <a:spcAft>
                <a:spcPts val="0"/>
              </a:spcAft>
              <a:defRPr/>
            </a:pPr>
            <a:r>
              <a:rPr lang="en-GB" dirty="0"/>
              <a:t/>
            </a:r>
            <a:br>
              <a:rPr lang="en-GB" dirty="0"/>
            </a:br>
            <a:endParaRPr lang="en-GB" dirty="0"/>
          </a:p>
        </p:txBody>
      </p:sp>
      <p:sp>
        <p:nvSpPr>
          <p:cNvPr id="6" name="Content Placeholder 5"/>
          <p:cNvSpPr>
            <a:spLocks noGrp="1"/>
          </p:cNvSpPr>
          <p:nvPr>
            <p:ph idx="1"/>
          </p:nvPr>
        </p:nvSpPr>
        <p:spPr>
          <a:xfrm>
            <a:off x="941388" y="1030288"/>
            <a:ext cx="10515600" cy="5376862"/>
          </a:xfrm>
        </p:spPr>
        <p:txBody>
          <a:bodyPr>
            <a:noAutofit/>
          </a:bodyPr>
          <a:lstStyle/>
          <a:p>
            <a:pPr eaLnBrk="1" hangingPunct="1">
              <a:lnSpc>
                <a:spcPct val="100000"/>
              </a:lnSpc>
              <a:spcBef>
                <a:spcPts val="0"/>
              </a:spcBef>
              <a:buFont typeface="Arial" charset="0"/>
              <a:buNone/>
              <a:defRPr/>
            </a:pPr>
            <a:r>
              <a:rPr lang="en-GB" sz="3200" b="1" dirty="0">
                <a:solidFill>
                  <a:srgbClr val="1F4E79"/>
                </a:solidFill>
                <a:latin typeface="Arial" panose="020B0604020202020204" pitchFamily="34" charset="0"/>
                <a:cs typeface="Arial" panose="020B0604020202020204" pitchFamily="34" charset="0"/>
              </a:rPr>
              <a:t>Three Strategic Aims:</a:t>
            </a:r>
          </a:p>
          <a:p>
            <a:pPr eaLnBrk="1" hangingPunct="1">
              <a:lnSpc>
                <a:spcPct val="100000"/>
              </a:lnSpc>
              <a:spcBef>
                <a:spcPts val="0"/>
              </a:spcBef>
              <a:buFont typeface="Arial" charset="0"/>
              <a:buChar char="•"/>
              <a:defRPr/>
            </a:pPr>
            <a:endParaRPr lang="en-GB" sz="3200" dirty="0">
              <a:solidFill>
                <a:srgbClr val="1F4E79"/>
              </a:solidFill>
              <a:latin typeface="Arial" panose="020B0604020202020204" pitchFamily="34" charset="0"/>
              <a:cs typeface="Arial" panose="020B0604020202020204" pitchFamily="34" charset="0"/>
            </a:endParaRPr>
          </a:p>
          <a:p>
            <a:pPr eaLnBrk="1" hangingPunct="1">
              <a:lnSpc>
                <a:spcPct val="100000"/>
              </a:lnSpc>
              <a:spcBef>
                <a:spcPts val="0"/>
              </a:spcBef>
              <a:buFont typeface="Arial" charset="0"/>
              <a:buChar char="•"/>
              <a:defRPr/>
            </a:pPr>
            <a:r>
              <a:rPr lang="en-GB" sz="3200" dirty="0">
                <a:solidFill>
                  <a:srgbClr val="1F4E79"/>
                </a:solidFill>
                <a:latin typeface="Arial" panose="020B0604020202020204" pitchFamily="34" charset="0"/>
                <a:cs typeface="Arial" panose="020B0604020202020204" pitchFamily="34" charset="0"/>
              </a:rPr>
              <a:t>Improve the knowledge and understanding of AMR</a:t>
            </a:r>
          </a:p>
          <a:p>
            <a:pPr eaLnBrk="1" hangingPunct="1">
              <a:lnSpc>
                <a:spcPct val="100000"/>
              </a:lnSpc>
              <a:spcBef>
                <a:spcPts val="0"/>
              </a:spcBef>
              <a:buFont typeface="Arial" charset="0"/>
              <a:buChar char="•"/>
              <a:defRPr/>
            </a:pPr>
            <a:r>
              <a:rPr lang="en-GB" sz="3200" dirty="0">
                <a:solidFill>
                  <a:srgbClr val="1F4E79"/>
                </a:solidFill>
                <a:latin typeface="Arial" panose="020B0604020202020204" pitchFamily="34" charset="0"/>
                <a:cs typeface="Arial" panose="020B0604020202020204" pitchFamily="34" charset="0"/>
              </a:rPr>
              <a:t>Conserve and steward the effectiveness of existing treatments</a:t>
            </a:r>
          </a:p>
          <a:p>
            <a:pPr eaLnBrk="1" hangingPunct="1">
              <a:lnSpc>
                <a:spcPct val="100000"/>
              </a:lnSpc>
              <a:spcBef>
                <a:spcPts val="0"/>
              </a:spcBef>
              <a:buFont typeface="Arial" charset="0"/>
              <a:buChar char="•"/>
              <a:defRPr/>
            </a:pPr>
            <a:r>
              <a:rPr lang="en-GB" sz="3200" dirty="0">
                <a:solidFill>
                  <a:srgbClr val="1F4E79"/>
                </a:solidFill>
                <a:latin typeface="Arial" panose="020B0604020202020204" pitchFamily="34" charset="0"/>
                <a:cs typeface="Arial" panose="020B0604020202020204" pitchFamily="34" charset="0"/>
              </a:rPr>
              <a:t>Stimulate the development of new antibiotics, diagnostics and novel therapies </a:t>
            </a:r>
          </a:p>
          <a:p>
            <a:pPr eaLnBrk="1" hangingPunct="1">
              <a:lnSpc>
                <a:spcPct val="100000"/>
              </a:lnSpc>
              <a:spcBef>
                <a:spcPts val="0"/>
              </a:spcBef>
              <a:buFont typeface="Arial" charset="0"/>
              <a:buChar char="•"/>
              <a:defRPr/>
            </a:pPr>
            <a:endParaRPr lang="en-GB" sz="3200" dirty="0">
              <a:solidFill>
                <a:srgbClr val="1F4E79"/>
              </a:solidFill>
              <a:latin typeface="Arial" panose="020B0604020202020204" pitchFamily="34" charset="0"/>
              <a:cs typeface="Arial" panose="020B0604020202020204" pitchFamily="34" charset="0"/>
            </a:endParaRPr>
          </a:p>
          <a:p>
            <a:pPr marL="0" indent="0" eaLnBrk="1" hangingPunct="1">
              <a:lnSpc>
                <a:spcPct val="100000"/>
              </a:lnSpc>
              <a:spcBef>
                <a:spcPts val="0"/>
              </a:spcBef>
              <a:buFont typeface="Arial" charset="0"/>
              <a:buNone/>
              <a:defRPr/>
            </a:pPr>
            <a:r>
              <a:rPr lang="en-GB" sz="3200" dirty="0">
                <a:solidFill>
                  <a:srgbClr val="1F4E79"/>
                </a:solidFill>
                <a:latin typeface="Arial" panose="020B0604020202020204" pitchFamily="34" charset="0"/>
                <a:cs typeface="Arial" panose="020B0604020202020204" pitchFamily="34" charset="0"/>
              </a:rPr>
              <a:t>… A Global “One Health” Approach</a:t>
            </a:r>
          </a:p>
        </p:txBody>
      </p:sp>
    </p:spTree>
    <p:extLst>
      <p:ext uri="{BB962C8B-B14F-4D97-AF65-F5344CB8AC3E}">
        <p14:creationId xmlns:p14="http://schemas.microsoft.com/office/powerpoint/2010/main" val="3143144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147763" y="365125"/>
            <a:ext cx="10515600" cy="1239838"/>
          </a:xfrm>
        </p:spPr>
        <p:txBody>
          <a:bodyPr rtlCol="0">
            <a:normAutofit fontScale="90000"/>
          </a:bodyPr>
          <a:lstStyle/>
          <a:p>
            <a:pPr eaLnBrk="1" fontAlgn="auto" hangingPunct="1">
              <a:spcAft>
                <a:spcPts val="0"/>
              </a:spcAft>
              <a:defRPr/>
            </a:pPr>
            <a:r>
              <a:rPr lang="en-GB" dirty="0"/>
              <a:t/>
            </a:r>
            <a:br>
              <a:rPr lang="en-GB" dirty="0"/>
            </a:br>
            <a:endParaRPr lang="en-GB" dirty="0"/>
          </a:p>
        </p:txBody>
      </p:sp>
      <p:sp>
        <p:nvSpPr>
          <p:cNvPr id="6" name="Content Placeholder 5"/>
          <p:cNvSpPr>
            <a:spLocks noGrp="1"/>
          </p:cNvSpPr>
          <p:nvPr>
            <p:ph idx="1"/>
          </p:nvPr>
        </p:nvSpPr>
        <p:spPr>
          <a:xfrm>
            <a:off x="941388" y="1095375"/>
            <a:ext cx="10515600" cy="5311775"/>
          </a:xfrm>
        </p:spPr>
        <p:txBody>
          <a:bodyPr rtlCol="0">
            <a:normAutofit/>
          </a:bodyPr>
          <a:lstStyle/>
          <a:p>
            <a:pPr eaLnBrk="1" fontAlgn="auto" hangingPunct="1">
              <a:lnSpc>
                <a:spcPct val="100000"/>
              </a:lnSpc>
              <a:spcBef>
                <a:spcPts val="0"/>
              </a:spcBef>
              <a:spcAft>
                <a:spcPts val="0"/>
              </a:spcAft>
              <a:defRPr/>
            </a:pPr>
            <a:endParaRPr lang="en-GB" dirty="0">
              <a:latin typeface="Arial" panose="020B0604020202020204" pitchFamily="34" charset="0"/>
              <a:cs typeface="Arial" panose="020B0604020202020204" pitchFamily="34" charset="0"/>
            </a:endParaRPr>
          </a:p>
          <a:p>
            <a:pPr marL="0" indent="0" eaLnBrk="1" fontAlgn="auto" hangingPunct="1">
              <a:lnSpc>
                <a:spcPct val="100000"/>
              </a:lnSpc>
              <a:spcBef>
                <a:spcPts val="0"/>
              </a:spcBef>
              <a:spcAft>
                <a:spcPts val="0"/>
              </a:spcAft>
              <a:buFont typeface="Arial" charset="0"/>
              <a:buNone/>
              <a:defRPr/>
            </a:pPr>
            <a:r>
              <a:rPr lang="en-GB" dirty="0">
                <a:solidFill>
                  <a:schemeClr val="accent1">
                    <a:lumMod val="50000"/>
                  </a:schemeClr>
                </a:solidFill>
                <a:latin typeface="Arial" panose="020B0604020202020204" pitchFamily="34" charset="0"/>
                <a:cs typeface="Arial" panose="020B0604020202020204" pitchFamily="34" charset="0"/>
              </a:rPr>
              <a:t>“Increasing scientific evidence suggests that the clinical issues with antimicrobial resistance that we face in human medicine are primarily the result of antibiotic use in people, rather than the use of antibiotics in animals.</a:t>
            </a:r>
          </a:p>
          <a:p>
            <a:pPr marL="0" indent="0" eaLnBrk="1" fontAlgn="auto" hangingPunct="1">
              <a:lnSpc>
                <a:spcPct val="100000"/>
              </a:lnSpc>
              <a:spcBef>
                <a:spcPts val="0"/>
              </a:spcBef>
              <a:spcAft>
                <a:spcPts val="0"/>
              </a:spcAft>
              <a:buFont typeface="Arial" charset="0"/>
              <a:buNone/>
              <a:defRPr/>
            </a:pPr>
            <a:endParaRPr lang="en-GB" dirty="0">
              <a:solidFill>
                <a:schemeClr val="accent1">
                  <a:lumMod val="50000"/>
                </a:schemeClr>
              </a:solidFill>
              <a:latin typeface="Arial" panose="020B0604020202020204" pitchFamily="34" charset="0"/>
              <a:cs typeface="Arial" panose="020B0604020202020204" pitchFamily="34" charset="0"/>
            </a:endParaRPr>
          </a:p>
          <a:p>
            <a:pPr marL="0" indent="0" eaLnBrk="1" fontAlgn="auto" hangingPunct="1">
              <a:lnSpc>
                <a:spcPct val="100000"/>
              </a:lnSpc>
              <a:spcBef>
                <a:spcPts val="0"/>
              </a:spcBef>
              <a:spcAft>
                <a:spcPts val="0"/>
              </a:spcAft>
              <a:buFont typeface="Arial" charset="0"/>
              <a:buNone/>
              <a:defRPr/>
            </a:pPr>
            <a:r>
              <a:rPr lang="en-GB" dirty="0">
                <a:solidFill>
                  <a:schemeClr val="accent1">
                    <a:lumMod val="50000"/>
                  </a:schemeClr>
                </a:solidFill>
                <a:latin typeface="Arial" panose="020B0604020202020204" pitchFamily="34" charset="0"/>
                <a:cs typeface="Arial" panose="020B0604020202020204" pitchFamily="34" charset="0"/>
              </a:rPr>
              <a:t>“Nevertheless, use of antibiotics in animals (which includes fish, birds, bees and reptiles) is an important factor contributing to the wider pool of resistance which may have long term consequences.” </a:t>
            </a:r>
          </a:p>
          <a:p>
            <a:pPr eaLnBrk="1" fontAlgn="auto" hangingPunct="1">
              <a:spcAft>
                <a:spcPts val="0"/>
              </a:spcAft>
              <a:defRPr/>
            </a:pPr>
            <a:endParaRPr lang="en-GB" dirty="0">
              <a:solidFill>
                <a:schemeClr val="accent1">
                  <a:lumMod val="50000"/>
                </a:schemeClr>
              </a:solidFill>
            </a:endParaRPr>
          </a:p>
        </p:txBody>
      </p:sp>
    </p:spTree>
    <p:extLst>
      <p:ext uri="{BB962C8B-B14F-4D97-AF65-F5344CB8AC3E}">
        <p14:creationId xmlns:p14="http://schemas.microsoft.com/office/powerpoint/2010/main" val="3273832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p:txBody>
          <a:bodyPr anchor="t"/>
          <a:lstStyle/>
          <a:p>
            <a:pPr eaLnBrk="1" hangingPunct="1"/>
            <a:r>
              <a:rPr lang="en-US" altLang="en-US" sz="2800" b="1">
                <a:solidFill>
                  <a:schemeClr val="tx2"/>
                </a:solidFill>
                <a:latin typeface="Arial" panose="020B0604020202020204" pitchFamily="34" charset="0"/>
                <a:cs typeface="Arial" panose="020B0604020202020204" pitchFamily="34" charset="0"/>
              </a:rPr>
              <a:t>How do we use antibiotics in animals</a:t>
            </a:r>
          </a:p>
        </p:txBody>
      </p:sp>
      <p:sp>
        <p:nvSpPr>
          <p:cNvPr id="171010" name="Content Placeholder 2"/>
          <p:cNvSpPr>
            <a:spLocks noGrp="1"/>
          </p:cNvSpPr>
          <p:nvPr>
            <p:ph idx="1"/>
          </p:nvPr>
        </p:nvSpPr>
        <p:spPr>
          <a:xfrm>
            <a:off x="750888" y="1123950"/>
            <a:ext cx="10133012" cy="4694238"/>
          </a:xfrm>
        </p:spPr>
        <p:txBody>
          <a:bodyPr/>
          <a:lstStyle/>
          <a:p>
            <a:pPr marL="179388" lvl="1" indent="0" eaLnBrk="1" hangingPunct="1">
              <a:buFont typeface="Arial" charset="0"/>
              <a:buNone/>
              <a:defRPr/>
            </a:pPr>
            <a:r>
              <a:rPr lang="en-US" dirty="0">
                <a:solidFill>
                  <a:schemeClr val="tx2"/>
                </a:solidFill>
                <a:latin typeface="Arial" panose="020B0604020202020204" pitchFamily="34" charset="0"/>
                <a:cs typeface="Arial" panose="020B0604020202020204" pitchFamily="34" charset="0"/>
              </a:rPr>
              <a:t>Animals suffer from infectious bacterial diseases which must be treated.</a:t>
            </a:r>
          </a:p>
          <a:p>
            <a:pPr marL="914400" lvl="1" indent="-457200" eaLnBrk="1" hangingPunct="1">
              <a:buFont typeface="Arial" charset="0"/>
              <a:buAutoNum type="alphaLcParenR"/>
              <a:defRPr/>
            </a:pPr>
            <a:endParaRPr lang="en-US" sz="1800" b="1" dirty="0">
              <a:solidFill>
                <a:schemeClr val="tx2"/>
              </a:solidFill>
              <a:latin typeface="Arial" panose="020B0604020202020204" pitchFamily="34" charset="0"/>
              <a:cs typeface="Arial" panose="020B0604020202020204" pitchFamily="34" charset="0"/>
            </a:endParaRPr>
          </a:p>
          <a:p>
            <a:pPr marL="457200" lvl="1" indent="0" eaLnBrk="1" hangingPunct="1">
              <a:buFont typeface="Arial" charset="0"/>
              <a:buNone/>
              <a:defRPr/>
            </a:pPr>
            <a:r>
              <a:rPr lang="en-US" b="1" dirty="0">
                <a:solidFill>
                  <a:schemeClr val="tx2"/>
                </a:solidFill>
                <a:latin typeface="Arial" panose="020B0604020202020204" pitchFamily="34" charset="0"/>
                <a:cs typeface="Arial" panose="020B0604020202020204" pitchFamily="34" charset="0"/>
              </a:rPr>
              <a:t>1. Curative Treatment or Therapy</a:t>
            </a:r>
          </a:p>
          <a:p>
            <a:pPr marL="457200" lvl="1" indent="0" eaLnBrk="1" hangingPunct="1">
              <a:buFont typeface="Arial" charset="0"/>
              <a:buNone/>
              <a:defRPr/>
            </a:pPr>
            <a:r>
              <a:rPr lang="en-US" sz="1800" dirty="0">
                <a:solidFill>
                  <a:schemeClr val="tx2"/>
                </a:solidFill>
                <a:latin typeface="Arial" panose="020B0604020202020204" pitchFamily="34" charset="0"/>
                <a:cs typeface="Arial" panose="020B0604020202020204" pitchFamily="34" charset="0"/>
              </a:rPr>
              <a:t>Treatment of a sick animal or group of animals following the diagnosis of infection and clinical disease</a:t>
            </a:r>
          </a:p>
          <a:p>
            <a:pPr lvl="1" eaLnBrk="1" hangingPunct="1">
              <a:buFont typeface="Arial" charset="0"/>
              <a:buChar char="•"/>
              <a:defRPr/>
            </a:pPr>
            <a:endParaRPr lang="en-US" sz="1600" dirty="0">
              <a:solidFill>
                <a:schemeClr val="tx2"/>
              </a:solidFill>
            </a:endParaRPr>
          </a:p>
          <a:p>
            <a:pPr lvl="1" eaLnBrk="1" hangingPunct="1">
              <a:buFont typeface="Arial" charset="0"/>
              <a:buChar char="•"/>
              <a:defRPr/>
            </a:pPr>
            <a:endParaRPr lang="en-US" sz="1600" dirty="0"/>
          </a:p>
          <a:p>
            <a:pPr lvl="1" eaLnBrk="1" hangingPunct="1">
              <a:buFont typeface="Arial" charset="0"/>
              <a:buChar char="•"/>
              <a:defRPr/>
            </a:pPr>
            <a:endParaRPr lang="en-US" sz="1600" dirty="0"/>
          </a:p>
          <a:p>
            <a:pPr lvl="1" eaLnBrk="1" hangingPunct="1">
              <a:buFont typeface="Arial" charset="0"/>
              <a:buChar char="•"/>
              <a:defRPr/>
            </a:pPr>
            <a:endParaRPr lang="en-US" sz="1600" dirty="0"/>
          </a:p>
          <a:p>
            <a:pPr lvl="1" eaLnBrk="1" hangingPunct="1">
              <a:buFont typeface="Arial" charset="0"/>
              <a:buChar char="•"/>
              <a:defRPr/>
            </a:pPr>
            <a:endParaRPr lang="en-US" sz="1600" dirty="0"/>
          </a:p>
          <a:p>
            <a:pPr lvl="1" eaLnBrk="1" hangingPunct="1">
              <a:buFont typeface="Arial" charset="0"/>
              <a:buChar char="•"/>
              <a:defRPr/>
            </a:pPr>
            <a:endParaRPr lang="en-US" sz="1600" dirty="0"/>
          </a:p>
        </p:txBody>
      </p:sp>
      <p:pic>
        <p:nvPicPr>
          <p:cNvPr id="1587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50" y="2889250"/>
            <a:ext cx="232727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67138" y="2968625"/>
            <a:ext cx="29845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0175" y="3141663"/>
            <a:ext cx="26352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7"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9250" y="4973638"/>
            <a:ext cx="235585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14788" y="4973638"/>
            <a:ext cx="2836862"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4968875"/>
            <a:ext cx="263525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43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800" b="1">
                <a:solidFill>
                  <a:schemeClr val="tx2"/>
                </a:solidFill>
                <a:latin typeface="Arial" panose="020B0604020202020204" pitchFamily="34" charset="0"/>
                <a:cs typeface="Arial" panose="020B0604020202020204" pitchFamily="34" charset="0"/>
              </a:rPr>
              <a:t/>
            </a:r>
            <a:br>
              <a:rPr lang="en-US" altLang="en-US" sz="2800" b="1">
                <a:solidFill>
                  <a:schemeClr val="tx2"/>
                </a:solidFill>
                <a:latin typeface="Arial" panose="020B0604020202020204" pitchFamily="34" charset="0"/>
                <a:cs typeface="Arial" panose="020B0604020202020204" pitchFamily="34" charset="0"/>
              </a:rPr>
            </a:br>
            <a:r>
              <a:rPr lang="en-US" altLang="en-US" sz="1800" b="1">
                <a:solidFill>
                  <a:schemeClr val="tx2"/>
                </a:solidFill>
                <a:latin typeface="Arial" panose="020B0604020202020204" pitchFamily="34" charset="0"/>
                <a:cs typeface="Arial" panose="020B0604020202020204" pitchFamily="34" charset="0"/>
              </a:rPr>
              <a:t/>
            </a:r>
            <a:br>
              <a:rPr lang="en-US" altLang="en-US" sz="1800" b="1">
                <a:solidFill>
                  <a:schemeClr val="tx2"/>
                </a:solidFill>
                <a:latin typeface="Arial" panose="020B0604020202020204" pitchFamily="34" charset="0"/>
                <a:cs typeface="Arial" panose="020B0604020202020204" pitchFamily="34" charset="0"/>
              </a:rPr>
            </a:br>
            <a:r>
              <a:rPr lang="en-US" altLang="en-US" sz="2800" b="1">
                <a:solidFill>
                  <a:schemeClr val="tx2"/>
                </a:solidFill>
                <a:latin typeface="Arial" panose="020B0604020202020204" pitchFamily="34" charset="0"/>
                <a:cs typeface="Arial" panose="020B0604020202020204" pitchFamily="34" charset="0"/>
              </a:rPr>
              <a:t>How do we use antibiotics in animals?</a:t>
            </a:r>
          </a:p>
        </p:txBody>
      </p:sp>
      <p:sp>
        <p:nvSpPr>
          <p:cNvPr id="172034" name="Content Placeholder 2"/>
          <p:cNvSpPr>
            <a:spLocks noGrp="1"/>
          </p:cNvSpPr>
          <p:nvPr>
            <p:ph idx="1"/>
          </p:nvPr>
        </p:nvSpPr>
        <p:spPr bwMode="auto">
          <a:xfrm>
            <a:off x="685800" y="1120775"/>
            <a:ext cx="10660063" cy="5005388"/>
          </a:xfrm>
          <a:ln>
            <a:miter lim="800000"/>
            <a:headEnd/>
            <a:tailEnd/>
          </a:ln>
        </p:spPr>
        <p:txBody>
          <a:bodyPr vert="horz" wrap="square" lIns="91440" tIns="45720" rIns="91440" bIns="45720" numCol="1" anchor="t" anchorCtr="0" compatLnSpc="1">
            <a:prstTxWarp prst="textNoShape">
              <a:avLst/>
            </a:prstTxWarp>
          </a:bodyPr>
          <a:lstStyle/>
          <a:p>
            <a:pPr marL="457200" lvl="1" indent="0" algn="ctr" eaLnBrk="1" hangingPunct="1">
              <a:buFont typeface="Arial" charset="0"/>
              <a:buNone/>
              <a:defRPr/>
            </a:pPr>
            <a:endParaRPr lang="en-US" sz="2000" b="1" dirty="0">
              <a:solidFill>
                <a:schemeClr val="tx2"/>
              </a:solidFill>
              <a:latin typeface="Arial" panose="020B0604020202020204" pitchFamily="34" charset="0"/>
              <a:cs typeface="Arial" panose="020B0604020202020204" pitchFamily="34" charset="0"/>
            </a:endParaRPr>
          </a:p>
          <a:p>
            <a:pPr marL="457200" lvl="1" indent="0" eaLnBrk="1" hangingPunct="1">
              <a:buFont typeface="Arial" charset="0"/>
              <a:buNone/>
              <a:defRPr/>
            </a:pPr>
            <a:endParaRPr lang="en-US" sz="1800" b="1" dirty="0">
              <a:solidFill>
                <a:schemeClr val="tx2"/>
              </a:solidFill>
              <a:latin typeface="Arial" panose="020B0604020202020204" pitchFamily="34" charset="0"/>
              <a:cs typeface="Arial" panose="020B0604020202020204" pitchFamily="34" charset="0"/>
            </a:endParaRPr>
          </a:p>
          <a:p>
            <a:pPr marL="88900" lvl="1" indent="0" eaLnBrk="1" hangingPunct="1">
              <a:buFont typeface="Arial" charset="0"/>
              <a:buNone/>
              <a:defRPr/>
            </a:pPr>
            <a:r>
              <a:rPr lang="en-US" sz="2000" b="1" dirty="0">
                <a:solidFill>
                  <a:schemeClr val="tx2"/>
                </a:solidFill>
                <a:latin typeface="Arial" panose="020B0604020202020204" pitchFamily="34" charset="0"/>
                <a:cs typeface="Arial" panose="020B0604020202020204" pitchFamily="34" charset="0"/>
              </a:rPr>
              <a:t>2. Control treatment - sometimes called </a:t>
            </a:r>
            <a:r>
              <a:rPr lang="en-US" sz="2000" b="1" dirty="0" err="1">
                <a:solidFill>
                  <a:schemeClr val="tx2"/>
                </a:solidFill>
                <a:latin typeface="Arial" panose="020B0604020202020204" pitchFamily="34" charset="0"/>
                <a:cs typeface="Arial" panose="020B0604020202020204" pitchFamily="34" charset="0"/>
              </a:rPr>
              <a:t>Metaphylaxis</a:t>
            </a:r>
            <a:r>
              <a:rPr lang="en-US" sz="2000" b="1" dirty="0">
                <a:solidFill>
                  <a:schemeClr val="tx2"/>
                </a:solidFill>
                <a:latin typeface="Arial" panose="020B0604020202020204" pitchFamily="34" charset="0"/>
                <a:cs typeface="Arial" panose="020B0604020202020204" pitchFamily="34" charset="0"/>
              </a:rPr>
              <a:t> </a:t>
            </a:r>
          </a:p>
          <a:p>
            <a:pPr marL="88900" lvl="1" indent="0" eaLnBrk="1" hangingPunct="1">
              <a:buFont typeface="Arial" charset="0"/>
              <a:buNone/>
              <a:defRPr/>
            </a:pPr>
            <a:r>
              <a:rPr lang="en-US" sz="2000" b="1" dirty="0">
                <a:solidFill>
                  <a:schemeClr val="tx2"/>
                </a:solidFill>
                <a:latin typeface="Arial" panose="020B0604020202020204" pitchFamily="34" charset="0"/>
                <a:cs typeface="Arial" panose="020B0604020202020204" pitchFamily="34" charset="0"/>
              </a:rPr>
              <a:t>    (Prophylaxis in human medicine)</a:t>
            </a:r>
          </a:p>
          <a:p>
            <a:pPr marL="88900" lvl="1" indent="0" eaLnBrk="1" hangingPunct="1">
              <a:buFont typeface="Arial" charset="0"/>
              <a:buNone/>
              <a:defRPr/>
            </a:pPr>
            <a:r>
              <a:rPr lang="en-US" sz="1600" dirty="0">
                <a:solidFill>
                  <a:schemeClr val="tx2"/>
                </a:solidFill>
                <a:latin typeface="Arial" panose="020B0604020202020204" pitchFamily="34" charset="0"/>
                <a:cs typeface="Arial" panose="020B0604020202020204" pitchFamily="34" charset="0"/>
              </a:rPr>
              <a:t>Treatment of a group of animals following the diagnosis of infection and clinical disease in part of the group, with the aim of preventing the spread of infectious disease to animals in close contact and at considerable risk and which may already be (sub-clinically infected)</a:t>
            </a:r>
            <a:endParaRPr lang="en-US" sz="2000" b="1" dirty="0">
              <a:solidFill>
                <a:schemeClr val="tx2"/>
              </a:solidFill>
              <a:latin typeface="Arial" panose="020B0604020202020204" pitchFamily="34" charset="0"/>
              <a:cs typeface="Arial" panose="020B0604020202020204" pitchFamily="34" charset="0"/>
            </a:endParaRPr>
          </a:p>
          <a:p>
            <a:pPr lvl="1" eaLnBrk="1" hangingPunct="1">
              <a:buFont typeface="Arial" charset="0"/>
              <a:buChar char="–"/>
              <a:defRPr/>
            </a:pPr>
            <a:endParaRPr lang="en-US" sz="2400" b="1" dirty="0">
              <a:solidFill>
                <a:srgbClr val="0070C0"/>
              </a:solidFill>
            </a:endParaRPr>
          </a:p>
          <a:p>
            <a:pPr lvl="1" eaLnBrk="1" hangingPunct="1">
              <a:buFont typeface="Arial" charset="0"/>
              <a:buChar char="–"/>
              <a:defRPr/>
            </a:pPr>
            <a:endParaRPr lang="en-US" sz="2400" b="1" dirty="0"/>
          </a:p>
          <a:p>
            <a:pPr lvl="1" eaLnBrk="1" hangingPunct="1">
              <a:buFont typeface="Arial" charset="0"/>
              <a:buChar char="–"/>
              <a:defRPr/>
            </a:pPr>
            <a:endParaRPr lang="en-US" sz="2400" b="1" dirty="0"/>
          </a:p>
          <a:p>
            <a:pPr>
              <a:buFont typeface="Arial" charset="0"/>
              <a:buChar char="•"/>
              <a:defRPr/>
            </a:pPr>
            <a:endParaRPr lang="en-US" dirty="0"/>
          </a:p>
        </p:txBody>
      </p:sp>
      <p:pic>
        <p:nvPicPr>
          <p:cNvPr id="1597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4213225"/>
            <a:ext cx="23749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7250" y="4213225"/>
            <a:ext cx="28575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13663" y="4191000"/>
            <a:ext cx="26543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808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algn="l"/>
            <a:r>
              <a:rPr lang="en-US" altLang="en-US" sz="2800" b="1">
                <a:solidFill>
                  <a:schemeClr val="tx2"/>
                </a:solidFill>
                <a:latin typeface="Arial" panose="020B0604020202020204" pitchFamily="34" charset="0"/>
                <a:cs typeface="Arial" panose="020B0604020202020204" pitchFamily="34" charset="0"/>
              </a:rPr>
              <a:t/>
            </a:r>
            <a:br>
              <a:rPr lang="en-US" altLang="en-US" sz="2800" b="1">
                <a:solidFill>
                  <a:schemeClr val="tx2"/>
                </a:solidFill>
                <a:latin typeface="Arial" panose="020B0604020202020204" pitchFamily="34" charset="0"/>
                <a:cs typeface="Arial" panose="020B0604020202020204" pitchFamily="34" charset="0"/>
              </a:rPr>
            </a:br>
            <a:r>
              <a:rPr lang="en-US" altLang="en-US" sz="600" b="1">
                <a:solidFill>
                  <a:schemeClr val="tx2"/>
                </a:solidFill>
                <a:latin typeface="Arial" panose="020B0604020202020204" pitchFamily="34" charset="0"/>
                <a:cs typeface="Arial" panose="020B0604020202020204" pitchFamily="34" charset="0"/>
              </a:rPr>
              <a:t/>
            </a:r>
            <a:br>
              <a:rPr lang="en-US" altLang="en-US" sz="600" b="1">
                <a:solidFill>
                  <a:schemeClr val="tx2"/>
                </a:solidFill>
                <a:latin typeface="Arial" panose="020B0604020202020204" pitchFamily="34" charset="0"/>
                <a:cs typeface="Arial" panose="020B0604020202020204" pitchFamily="34" charset="0"/>
              </a:rPr>
            </a:br>
            <a:r>
              <a:rPr lang="en-US" altLang="en-US" sz="2800" b="1">
                <a:solidFill>
                  <a:schemeClr val="tx2"/>
                </a:solidFill>
                <a:latin typeface="Arial" panose="020B0604020202020204" pitchFamily="34" charset="0"/>
                <a:cs typeface="Arial" panose="020B0604020202020204" pitchFamily="34" charset="0"/>
              </a:rPr>
              <a:t>How do we use antibiotics in animals?</a:t>
            </a:r>
            <a:br>
              <a:rPr lang="en-US" altLang="en-US" sz="2800" b="1">
                <a:solidFill>
                  <a:schemeClr val="tx2"/>
                </a:solidFill>
                <a:latin typeface="Arial" panose="020B0604020202020204" pitchFamily="34" charset="0"/>
                <a:cs typeface="Arial" panose="020B0604020202020204" pitchFamily="34" charset="0"/>
              </a:rPr>
            </a:br>
            <a:endParaRPr lang="en-US" altLang="en-US" sz="2800" b="1">
              <a:solidFill>
                <a:schemeClr val="tx2"/>
              </a:solidFill>
              <a:latin typeface="Arial" panose="020B0604020202020204" pitchFamily="34" charset="0"/>
              <a:cs typeface="Arial" panose="020B0604020202020204" pitchFamily="34" charset="0"/>
            </a:endParaRPr>
          </a:p>
        </p:txBody>
      </p:sp>
      <p:sp>
        <p:nvSpPr>
          <p:cNvPr id="173058" name="Content Placeholder 2"/>
          <p:cNvSpPr>
            <a:spLocks noGrp="1"/>
          </p:cNvSpPr>
          <p:nvPr>
            <p:ph idx="1"/>
          </p:nvPr>
        </p:nvSpPr>
        <p:spPr bwMode="auto">
          <a:xfrm>
            <a:off x="609600" y="1417638"/>
            <a:ext cx="9601200" cy="5067300"/>
          </a:xfrm>
          <a:ln>
            <a:miter lim="800000"/>
            <a:headEnd/>
            <a:tailEnd/>
          </a:ln>
        </p:spPr>
        <p:txBody>
          <a:bodyPr vert="horz" wrap="square" lIns="91440" tIns="45720" rIns="91440" bIns="45720" numCol="1" anchor="t" anchorCtr="0" compatLnSpc="1">
            <a:prstTxWarp prst="textNoShape">
              <a:avLst/>
            </a:prstTxWarp>
          </a:bodyPr>
          <a:lstStyle/>
          <a:p>
            <a:pPr marL="0" indent="0">
              <a:buFont typeface="Arial" charset="0"/>
              <a:buNone/>
              <a:defRPr/>
            </a:pPr>
            <a:r>
              <a:rPr lang="en-US" sz="2000" b="1" dirty="0">
                <a:solidFill>
                  <a:schemeClr val="tx2"/>
                </a:solidFill>
                <a:latin typeface="Arial" panose="020B0604020202020204" pitchFamily="34" charset="0"/>
                <a:cs typeface="Arial" panose="020B0604020202020204" pitchFamily="34" charset="0"/>
              </a:rPr>
              <a:t>3. Preventive treatment  sometimes referred to as prophylaxis – Treatment of an animal or groups of animals before clinical signs of infectious disease, exceptionally in order to prevent the occurrence of disease or infection</a:t>
            </a:r>
          </a:p>
          <a:p>
            <a:pPr>
              <a:spcBef>
                <a:spcPts val="0"/>
              </a:spcBef>
              <a:buFont typeface="Arial" charset="0"/>
              <a:buChar char="•"/>
              <a:defRPr/>
            </a:pPr>
            <a:endParaRPr lang="en-US" sz="2000" b="1" dirty="0">
              <a:solidFill>
                <a:schemeClr val="tx2"/>
              </a:solidFill>
              <a:latin typeface="Arial" panose="020B0604020202020204" pitchFamily="34" charset="0"/>
              <a:cs typeface="Arial" panose="020B0604020202020204" pitchFamily="34" charset="0"/>
            </a:endParaRPr>
          </a:p>
          <a:p>
            <a:pPr lvl="1">
              <a:lnSpc>
                <a:spcPct val="150000"/>
              </a:lnSpc>
              <a:spcBef>
                <a:spcPts val="0"/>
              </a:spcBef>
              <a:buFont typeface="Arial" charset="0"/>
              <a:buChar char="–"/>
              <a:defRPr/>
            </a:pPr>
            <a:r>
              <a:rPr lang="en-US" sz="1900" b="1" dirty="0">
                <a:solidFill>
                  <a:schemeClr val="tx2"/>
                </a:solidFill>
                <a:latin typeface="Arial" panose="020B0604020202020204" pitchFamily="34" charset="0"/>
                <a:cs typeface="Arial" panose="020B0604020202020204" pitchFamily="34" charset="0"/>
              </a:rPr>
              <a:t>Must only be applied to animals diagnosed at high risk of bacterial disease</a:t>
            </a:r>
          </a:p>
          <a:p>
            <a:pPr lvl="1">
              <a:lnSpc>
                <a:spcPct val="150000"/>
              </a:lnSpc>
              <a:spcBef>
                <a:spcPts val="0"/>
              </a:spcBef>
              <a:buFont typeface="Arial" charset="0"/>
              <a:buChar char="–"/>
              <a:defRPr/>
            </a:pPr>
            <a:r>
              <a:rPr lang="en-US" sz="1900" b="1" dirty="0">
                <a:solidFill>
                  <a:schemeClr val="tx2"/>
                </a:solidFill>
                <a:latin typeface="Arial" panose="020B0604020202020204" pitchFamily="34" charset="0"/>
                <a:cs typeface="Arial" panose="020B0604020202020204" pitchFamily="34" charset="0"/>
              </a:rPr>
              <a:t>Must not be used to compensate for poor hygiene or inadequate husbandry conditions or where improvements in animal husbandry could reduce the need for antibiotic use. May be used on a temporary basis to prevent disease while vet and farmer improve bio-security and animal husbandry on farm</a:t>
            </a:r>
          </a:p>
          <a:p>
            <a:pPr lvl="1">
              <a:lnSpc>
                <a:spcPct val="150000"/>
              </a:lnSpc>
              <a:spcBef>
                <a:spcPts val="0"/>
              </a:spcBef>
              <a:buFont typeface="Arial" charset="0"/>
              <a:buChar char="–"/>
              <a:defRPr/>
            </a:pPr>
            <a:r>
              <a:rPr lang="en-US" sz="1900" b="1" dirty="0">
                <a:solidFill>
                  <a:schemeClr val="tx2"/>
                </a:solidFill>
                <a:latin typeface="Arial" panose="020B0604020202020204" pitchFamily="34" charset="0"/>
                <a:cs typeface="Arial" panose="020B0604020202020204" pitchFamily="34" charset="0"/>
              </a:rPr>
              <a:t>Must only occur under the prescription of a veterinarian</a:t>
            </a:r>
          </a:p>
          <a:p>
            <a:pPr lvl="1">
              <a:lnSpc>
                <a:spcPct val="150000"/>
              </a:lnSpc>
              <a:spcBef>
                <a:spcPts val="0"/>
              </a:spcBef>
              <a:buFont typeface="Arial" charset="0"/>
              <a:buChar char="–"/>
              <a:defRPr/>
            </a:pPr>
            <a:r>
              <a:rPr lang="en-US" sz="1900" b="1" dirty="0">
                <a:solidFill>
                  <a:schemeClr val="tx2"/>
                </a:solidFill>
                <a:latin typeface="Arial" panose="020B0604020202020204" pitchFamily="34" charset="0"/>
                <a:cs typeface="Arial" panose="020B0604020202020204" pitchFamily="34" charset="0"/>
              </a:rPr>
              <a:t>Must not be applied systematically or routinely</a:t>
            </a:r>
          </a:p>
          <a:p>
            <a:pPr lvl="1">
              <a:spcBef>
                <a:spcPts val="0"/>
              </a:spcBef>
              <a:buFont typeface="Arial" charset="0"/>
              <a:buChar char="–"/>
              <a:defRPr/>
            </a:pPr>
            <a:endParaRPr lang="en-US" sz="2400" b="1" dirty="0">
              <a:solidFill>
                <a:schemeClr val="tx2"/>
              </a:solidFill>
              <a:latin typeface="Arial" panose="020B0604020202020204" pitchFamily="34" charset="0"/>
              <a:cs typeface="Arial" panose="020B0604020202020204" pitchFamily="34" charset="0"/>
            </a:endParaRPr>
          </a:p>
          <a:p>
            <a:pPr lvl="2">
              <a:buFont typeface="Arial" charset="0"/>
              <a:buChar char="•"/>
              <a:defRPr/>
            </a:pPr>
            <a:endParaRPr lang="en-US" sz="20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474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bwMode="auto">
          <a:xfrm>
            <a:off x="1271588" y="661988"/>
            <a:ext cx="9761537" cy="755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2800" b="1">
                <a:solidFill>
                  <a:schemeClr val="tx2"/>
                </a:solidFill>
                <a:latin typeface="Arial" panose="020B0604020202020204" pitchFamily="34" charset="0"/>
                <a:cs typeface="Arial" panose="020B0604020202020204" pitchFamily="34" charset="0"/>
              </a:rPr>
              <a:t>From the veterinary perspective, what is the problem?</a:t>
            </a:r>
            <a:r>
              <a:rPr lang="en-US" altLang="en-US">
                <a:solidFill>
                  <a:schemeClr val="accent1"/>
                </a:solidFill>
              </a:rPr>
              <a:t/>
            </a:r>
            <a:br>
              <a:rPr lang="en-US" altLang="en-US">
                <a:solidFill>
                  <a:schemeClr val="accent1"/>
                </a:solidFill>
              </a:rPr>
            </a:br>
            <a:endParaRPr lang="en-US" altLang="en-US">
              <a:solidFill>
                <a:schemeClr val="accent1"/>
              </a:solidFill>
            </a:endParaRPr>
          </a:p>
        </p:txBody>
      </p:sp>
      <p:sp>
        <p:nvSpPr>
          <p:cNvPr id="161795" name="Content Placeholder 2"/>
          <p:cNvSpPr>
            <a:spLocks noGrp="1"/>
          </p:cNvSpPr>
          <p:nvPr>
            <p:ph idx="1"/>
          </p:nvPr>
        </p:nvSpPr>
        <p:spPr bwMode="auto">
          <a:xfrm>
            <a:off x="614363" y="1417638"/>
            <a:ext cx="9596437" cy="4708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z="2000">
                <a:solidFill>
                  <a:schemeClr val="tx2"/>
                </a:solidFill>
                <a:latin typeface="Arial" panose="020B0604020202020204" pitchFamily="34" charset="0"/>
                <a:cs typeface="Arial" panose="020B0604020202020204" pitchFamily="34" charset="0"/>
              </a:rPr>
              <a:t>Many of the veterinary pathogens are still susceptible</a:t>
            </a:r>
          </a:p>
          <a:p>
            <a:pPr>
              <a:spcBef>
                <a:spcPct val="0"/>
              </a:spcBef>
            </a:pPr>
            <a:endParaRPr lang="en-US" altLang="en-US" sz="2000">
              <a:solidFill>
                <a:schemeClr val="tx2"/>
              </a:solidFill>
              <a:latin typeface="Arial" panose="020B0604020202020204" pitchFamily="34" charset="0"/>
              <a:cs typeface="Arial" panose="020B0604020202020204" pitchFamily="34" charset="0"/>
            </a:endParaRPr>
          </a:p>
          <a:p>
            <a:pPr>
              <a:spcBef>
                <a:spcPct val="0"/>
              </a:spcBef>
            </a:pPr>
            <a:r>
              <a:rPr lang="en-US" altLang="en-US" sz="2000">
                <a:solidFill>
                  <a:schemeClr val="tx2"/>
                </a:solidFill>
                <a:latin typeface="Arial" panose="020B0604020202020204" pitchFamily="34" charset="0"/>
                <a:cs typeface="Arial" panose="020B0604020202020204" pitchFamily="34" charset="0"/>
              </a:rPr>
              <a:t>There is some evidence of resistance emerging in some organisms</a:t>
            </a:r>
          </a:p>
          <a:p>
            <a:pPr>
              <a:spcBef>
                <a:spcPct val="0"/>
              </a:spcBef>
            </a:pPr>
            <a:endParaRPr lang="en-US" altLang="en-US" sz="2000">
              <a:solidFill>
                <a:schemeClr val="tx2"/>
              </a:solidFill>
              <a:latin typeface="Arial" panose="020B0604020202020204" pitchFamily="34" charset="0"/>
              <a:cs typeface="Arial" panose="020B0604020202020204" pitchFamily="34" charset="0"/>
            </a:endParaRPr>
          </a:p>
          <a:p>
            <a:pPr>
              <a:spcBef>
                <a:spcPct val="0"/>
              </a:spcBef>
            </a:pPr>
            <a:r>
              <a:rPr lang="en-US" altLang="en-US" sz="2000">
                <a:solidFill>
                  <a:schemeClr val="tx2"/>
                </a:solidFill>
                <a:latin typeface="Arial" panose="020B0604020202020204" pitchFamily="34" charset="0"/>
                <a:cs typeface="Arial" panose="020B0604020202020204" pitchFamily="34" charset="0"/>
              </a:rPr>
              <a:t>Real concern about zoonotic bacteria causing disease in man</a:t>
            </a:r>
          </a:p>
          <a:p>
            <a:pPr lvl="1">
              <a:spcBef>
                <a:spcPct val="0"/>
              </a:spcBef>
            </a:pPr>
            <a:r>
              <a:rPr lang="en-US" altLang="en-US" sz="1600">
                <a:solidFill>
                  <a:schemeClr val="tx2"/>
                </a:solidFill>
                <a:latin typeface="Arial" panose="020B0604020202020204" pitchFamily="34" charset="0"/>
                <a:cs typeface="Arial" panose="020B0604020202020204" pitchFamily="34" charset="0"/>
              </a:rPr>
              <a:t>Salmonella – Campylobacter - Some strains of E coli -Livestock associated MRSA</a:t>
            </a:r>
          </a:p>
          <a:p>
            <a:pPr lvl="1">
              <a:spcBef>
                <a:spcPct val="0"/>
              </a:spcBef>
              <a:buFont typeface="Arial" panose="020B0604020202020204" pitchFamily="34" charset="0"/>
              <a:buNone/>
            </a:pPr>
            <a:endParaRPr lang="en-US" altLang="en-US" sz="2000">
              <a:solidFill>
                <a:schemeClr val="tx2"/>
              </a:solidFill>
              <a:latin typeface="Arial" panose="020B0604020202020204" pitchFamily="34" charset="0"/>
              <a:cs typeface="Arial" panose="020B0604020202020204" pitchFamily="34" charset="0"/>
            </a:endParaRPr>
          </a:p>
          <a:p>
            <a:pPr>
              <a:spcBef>
                <a:spcPct val="0"/>
              </a:spcBef>
            </a:pPr>
            <a:r>
              <a:rPr lang="en-US" altLang="en-US" sz="2000">
                <a:solidFill>
                  <a:schemeClr val="tx2"/>
                </a:solidFill>
                <a:latin typeface="Arial" panose="020B0604020202020204" pitchFamily="34" charset="0"/>
                <a:cs typeface="Arial" panose="020B0604020202020204" pitchFamily="34" charset="0"/>
              </a:rPr>
              <a:t>Also concerns regarding commensals in animals</a:t>
            </a:r>
          </a:p>
          <a:p>
            <a:pPr lvl="1">
              <a:spcBef>
                <a:spcPct val="0"/>
              </a:spcBef>
            </a:pPr>
            <a:r>
              <a:rPr lang="en-US" altLang="en-US" sz="1600">
                <a:solidFill>
                  <a:schemeClr val="tx2"/>
                </a:solidFill>
                <a:latin typeface="Arial" panose="020B0604020202020204" pitchFamily="34" charset="0"/>
                <a:cs typeface="Arial" panose="020B0604020202020204" pitchFamily="34" charset="0"/>
              </a:rPr>
              <a:t>E Coli (exact relationships to those isolates in man not determined)</a:t>
            </a:r>
          </a:p>
          <a:p>
            <a:pPr lvl="1">
              <a:spcBef>
                <a:spcPct val="0"/>
              </a:spcBef>
            </a:pPr>
            <a:r>
              <a:rPr lang="en-US" altLang="en-US" sz="1600">
                <a:solidFill>
                  <a:schemeClr val="tx2"/>
                </a:solidFill>
                <a:latin typeface="Arial" panose="020B0604020202020204" pitchFamily="34" charset="0"/>
                <a:cs typeface="Arial" panose="020B0604020202020204" pitchFamily="34" charset="0"/>
              </a:rPr>
              <a:t>Enterococci</a:t>
            </a:r>
          </a:p>
          <a:p>
            <a:pPr lvl="1">
              <a:spcBef>
                <a:spcPct val="0"/>
              </a:spcBef>
            </a:pPr>
            <a:endParaRPr lang="en-US" altLang="en-US" sz="1600">
              <a:solidFill>
                <a:schemeClr val="tx2"/>
              </a:solidFill>
              <a:latin typeface="Arial" panose="020B0604020202020204" pitchFamily="34" charset="0"/>
              <a:cs typeface="Arial" panose="020B0604020202020204" pitchFamily="34" charset="0"/>
            </a:endParaRPr>
          </a:p>
          <a:p>
            <a:pPr>
              <a:spcBef>
                <a:spcPct val="0"/>
              </a:spcBef>
            </a:pPr>
            <a:r>
              <a:rPr lang="en-US" altLang="en-US" sz="2000">
                <a:solidFill>
                  <a:schemeClr val="tx2"/>
                </a:solidFill>
                <a:latin typeface="Arial" panose="020B0604020202020204" pitchFamily="34" charset="0"/>
                <a:cs typeface="Arial" panose="020B0604020202020204" pitchFamily="34" charset="0"/>
              </a:rPr>
              <a:t>Reverse zoonoses</a:t>
            </a:r>
          </a:p>
          <a:p>
            <a:pPr>
              <a:spcBef>
                <a:spcPct val="0"/>
              </a:spcBef>
            </a:pPr>
            <a:endParaRPr lang="en-US" altLang="en-US" sz="2000">
              <a:solidFill>
                <a:schemeClr val="tx2"/>
              </a:solidFill>
              <a:latin typeface="Arial" panose="020B0604020202020204" pitchFamily="34" charset="0"/>
              <a:cs typeface="Arial" panose="020B0604020202020204" pitchFamily="34" charset="0"/>
            </a:endParaRPr>
          </a:p>
          <a:p>
            <a:pPr>
              <a:spcBef>
                <a:spcPct val="0"/>
              </a:spcBef>
            </a:pPr>
            <a:r>
              <a:rPr lang="en-US" altLang="en-US" sz="2000">
                <a:solidFill>
                  <a:schemeClr val="tx2"/>
                </a:solidFill>
                <a:latin typeface="Arial" panose="020B0604020202020204" pitchFamily="34" charset="0"/>
                <a:cs typeface="Arial" panose="020B0604020202020204" pitchFamily="34" charset="0"/>
              </a:rPr>
              <a:t>MRSA in companion animals</a:t>
            </a:r>
          </a:p>
          <a:p>
            <a:pPr>
              <a:buFont typeface="Arial" panose="020B0604020202020204" pitchFamily="34" charset="0"/>
              <a:buNone/>
            </a:pPr>
            <a:endParaRPr lang="en-US" altLang="en-US" sz="2000"/>
          </a:p>
          <a:p>
            <a:endParaRPr lang="en-US" altLang="en-US"/>
          </a:p>
        </p:txBody>
      </p:sp>
    </p:spTree>
    <p:extLst>
      <p:ext uri="{BB962C8B-B14F-4D97-AF65-F5344CB8AC3E}">
        <p14:creationId xmlns:p14="http://schemas.microsoft.com/office/powerpoint/2010/main" val="168057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bwMode="auto">
          <a:xfrm>
            <a:off x="2017713" y="457200"/>
            <a:ext cx="856615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b="1">
                <a:solidFill>
                  <a:schemeClr val="tx2"/>
                </a:solidFill>
                <a:latin typeface="Arial" panose="020B0604020202020204" pitchFamily="34" charset="0"/>
                <a:cs typeface="Arial" panose="020B0604020202020204" pitchFamily="34" charset="0"/>
              </a:rPr>
              <a:t>What is the veterinary profession doing about it?</a:t>
            </a:r>
          </a:p>
        </p:txBody>
      </p:sp>
      <p:sp>
        <p:nvSpPr>
          <p:cNvPr id="30723" name="Content Placeholder 2"/>
          <p:cNvSpPr>
            <a:spLocks noGrp="1"/>
          </p:cNvSpPr>
          <p:nvPr>
            <p:ph idx="1"/>
          </p:nvPr>
        </p:nvSpPr>
        <p:spPr bwMode="auto">
          <a:xfrm>
            <a:off x="180975" y="1219200"/>
            <a:ext cx="11874500" cy="518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50000"/>
              </a:lnSpc>
            </a:pPr>
            <a:r>
              <a:rPr lang="en-US" altLang="en-US" sz="2000">
                <a:solidFill>
                  <a:schemeClr val="tx2"/>
                </a:solidFill>
                <a:latin typeface="Arial" panose="020B0604020202020204" pitchFamily="34" charset="0"/>
                <a:cs typeface="Arial" panose="020B0604020202020204" pitchFamily="34" charset="0"/>
              </a:rPr>
              <a:t>Lobbying hard against bad law which does not solve the problem and may contribute to it</a:t>
            </a:r>
          </a:p>
          <a:p>
            <a:pPr>
              <a:lnSpc>
                <a:spcPct val="150000"/>
              </a:lnSpc>
            </a:pPr>
            <a:r>
              <a:rPr lang="en-US" altLang="en-US" sz="2000">
                <a:solidFill>
                  <a:schemeClr val="tx2"/>
                </a:solidFill>
                <a:latin typeface="Arial" panose="020B0604020202020204" pitchFamily="34" charset="0"/>
                <a:cs typeface="Arial" panose="020B0604020202020204" pitchFamily="34" charset="0"/>
              </a:rPr>
              <a:t>Challenging misconceptions about the causes of resistance</a:t>
            </a:r>
          </a:p>
          <a:p>
            <a:pPr>
              <a:lnSpc>
                <a:spcPct val="150000"/>
              </a:lnSpc>
            </a:pPr>
            <a:r>
              <a:rPr lang="en-US" altLang="en-US" sz="2000">
                <a:solidFill>
                  <a:schemeClr val="tx2"/>
                </a:solidFill>
                <a:latin typeface="Arial" panose="020B0604020202020204" pitchFamily="34" charset="0"/>
                <a:cs typeface="Arial" panose="020B0604020202020204" pitchFamily="34" charset="0"/>
              </a:rPr>
              <a:t>Arguing for management of resistance to be based on sound scientific risk assessment and not wholly on the precautionary principle</a:t>
            </a:r>
          </a:p>
          <a:p>
            <a:pPr>
              <a:lnSpc>
                <a:spcPct val="150000"/>
              </a:lnSpc>
            </a:pPr>
            <a:r>
              <a:rPr lang="en-US" altLang="en-US" sz="2000">
                <a:solidFill>
                  <a:schemeClr val="tx2"/>
                </a:solidFill>
                <a:latin typeface="Arial" panose="020B0604020202020204" pitchFamily="34" charset="0"/>
                <a:cs typeface="Arial" panose="020B0604020202020204" pitchFamily="34" charset="0"/>
              </a:rPr>
              <a:t>Promoting stricter conditions for the use of certain categories of antimicrobials, which have special importance in human medicine (e.g. fluoroquinolones and 3</a:t>
            </a:r>
            <a:r>
              <a:rPr lang="en-US" altLang="en-US" sz="2000" baseline="30000">
                <a:solidFill>
                  <a:schemeClr val="tx2"/>
                </a:solidFill>
                <a:latin typeface="Arial" panose="020B0604020202020204" pitchFamily="34" charset="0"/>
                <a:cs typeface="Arial" panose="020B0604020202020204" pitchFamily="34" charset="0"/>
              </a:rPr>
              <a:t>rd</a:t>
            </a:r>
            <a:r>
              <a:rPr lang="en-US" altLang="en-US" sz="2000">
                <a:solidFill>
                  <a:schemeClr val="tx2"/>
                </a:solidFill>
                <a:latin typeface="Arial" panose="020B0604020202020204" pitchFamily="34" charset="0"/>
                <a:cs typeface="Arial" panose="020B0604020202020204" pitchFamily="34" charset="0"/>
              </a:rPr>
              <a:t>-4th generation of cephalosporins)</a:t>
            </a:r>
          </a:p>
          <a:p>
            <a:pPr>
              <a:lnSpc>
                <a:spcPct val="150000"/>
              </a:lnSpc>
            </a:pPr>
            <a:r>
              <a:rPr lang="en-US" altLang="en-US" sz="2000">
                <a:solidFill>
                  <a:schemeClr val="tx2"/>
                </a:solidFill>
                <a:latin typeface="Arial" panose="020B0604020202020204" pitchFamily="34" charset="0"/>
                <a:cs typeface="Arial" panose="020B0604020202020204" pitchFamily="34" charset="0"/>
              </a:rPr>
              <a:t>Striving for better animal health management on farm to reduce the need for antimicrobials</a:t>
            </a:r>
          </a:p>
          <a:p>
            <a:pPr>
              <a:lnSpc>
                <a:spcPct val="150000"/>
              </a:lnSpc>
            </a:pPr>
            <a:r>
              <a:rPr lang="en-US" altLang="en-US" sz="2000" u="sng">
                <a:solidFill>
                  <a:schemeClr val="tx2"/>
                </a:solidFill>
                <a:latin typeface="Arial" panose="020B0604020202020204" pitchFamily="34" charset="0"/>
                <a:cs typeface="Arial" panose="020B0604020202020204" pitchFamily="34" charset="0"/>
              </a:rPr>
              <a:t>Reinforcing the message and campaigning to raise awareness of the crucial importance of evidence based responsible use supported by appropriate guidelines, and possibly “regulation”</a:t>
            </a:r>
          </a:p>
          <a:p>
            <a:pPr>
              <a:lnSpc>
                <a:spcPct val="150000"/>
              </a:lnSpc>
            </a:pPr>
            <a:endParaRPr lang="en-US" altLang="en-US" sz="2000">
              <a:solidFill>
                <a:schemeClr val="tx2"/>
              </a:solidFill>
              <a:latin typeface="Arial" panose="020B0604020202020204" pitchFamily="34" charset="0"/>
              <a:cs typeface="Arial" panose="020B0604020202020204" pitchFamily="34" charset="0"/>
            </a:endParaRPr>
          </a:p>
          <a:p>
            <a:pPr>
              <a:buFontTx/>
              <a:buNone/>
            </a:pPr>
            <a:endParaRPr lang="en-US" altLang="en-US" sz="20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9986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42" name="Object 5"/>
          <p:cNvGraphicFramePr>
            <a:graphicFrameLocks noChangeAspect="1"/>
          </p:cNvGraphicFramePr>
          <p:nvPr/>
        </p:nvGraphicFramePr>
        <p:xfrm>
          <a:off x="2154238" y="79375"/>
          <a:ext cx="9131300" cy="6454775"/>
        </p:xfrm>
        <a:graphic>
          <a:graphicData uri="http://schemas.openxmlformats.org/presentationml/2006/ole">
            <mc:AlternateContent xmlns:mc="http://schemas.openxmlformats.org/markup-compatibility/2006">
              <mc:Choice xmlns:v="urn:schemas-microsoft-com:vml" Requires="v">
                <p:oleObj spid="_x0000_s1028" name="Acrobat Document" r:id="rId4" imgW="10797120" imgH="7617240" progId="AcroExch.Document.7">
                  <p:embed/>
                </p:oleObj>
              </mc:Choice>
              <mc:Fallback>
                <p:oleObj name="Acrobat Document" r:id="rId4" imgW="10797120" imgH="7617240" progId="AcroExch.Document.7">
                  <p:embed/>
                  <p:pic>
                    <p:nvPicPr>
                      <p:cNvPr id="16384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238" y="79375"/>
                        <a:ext cx="9131300" cy="645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36213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Content Placeholder 3"/>
          <p:cNvPicPr>
            <a:picLocks noGrp="1"/>
          </p:cNvPicPr>
          <p:nvPr>
            <p:ph idx="4294967295"/>
          </p:nvPr>
        </p:nvPicPr>
        <p:blipFill>
          <a:blip r:embed="rId2">
            <a:extLst>
              <a:ext uri="{28A0092B-C50C-407E-A947-70E740481C1C}">
                <a14:useLocalDpi xmlns:a14="http://schemas.microsoft.com/office/drawing/2010/main" val="0"/>
              </a:ext>
            </a:extLst>
          </a:blip>
          <a:srcRect l="24963" t="8876" r="25278" b="27811"/>
          <a:stretch>
            <a:fillRect/>
          </a:stretch>
        </p:blipFill>
        <p:spPr bwMode="auto">
          <a:xfrm>
            <a:off x="1089025" y="779463"/>
            <a:ext cx="5605463" cy="3813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7" name="Picture 4" descr="C:\Users\rachaelg\AppData\Local\Microsoft\Windows\Temporary Internet Files\Content.Outlook\KX9HXGAZ\BEVA poster.jpg"/>
          <p:cNvPicPr>
            <a:picLocks noChangeAspect="1" noChangeArrowheads="1"/>
          </p:cNvPicPr>
          <p:nvPr/>
        </p:nvPicPr>
        <p:blipFill>
          <a:blip r:embed="rId3">
            <a:extLst>
              <a:ext uri="{28A0092B-C50C-407E-A947-70E740481C1C}">
                <a14:useLocalDpi xmlns:a14="http://schemas.microsoft.com/office/drawing/2010/main" val="0"/>
              </a:ext>
            </a:extLst>
          </a:blip>
          <a:srcRect l="34615" t="13609" r="32767" b="5029"/>
          <a:stretch>
            <a:fillRect/>
          </a:stretch>
        </p:blipFill>
        <p:spPr bwMode="auto">
          <a:xfrm>
            <a:off x="7356475" y="95250"/>
            <a:ext cx="4675188" cy="638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8" name="Rectangle 3"/>
          <p:cNvSpPr>
            <a:spLocks noChangeArrowheads="1"/>
          </p:cNvSpPr>
          <p:nvPr/>
        </p:nvSpPr>
        <p:spPr bwMode="auto">
          <a:xfrm>
            <a:off x="2955925" y="5643563"/>
            <a:ext cx="37385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defRPr>
                <a:solidFill>
                  <a:schemeClr val="tx1"/>
                </a:solidFill>
                <a:latin typeface="Arial" panose="020B0604020202020204" pitchFamily="34" charset="0"/>
                <a:cs typeface="Arial" panose="020B0604020202020204" pitchFamily="34" charset="0"/>
              </a:defRPr>
            </a:lvl3pPr>
            <a:lvl4pPr marL="1600200" indent="-228600" defTabSz="457200" eaLnBrk="0" hangingPunct="0">
              <a:defRPr>
                <a:solidFill>
                  <a:schemeClr val="tx1"/>
                </a:solidFill>
                <a:latin typeface="Arial" panose="020B0604020202020204" pitchFamily="34" charset="0"/>
                <a:cs typeface="Arial" panose="020B0604020202020204" pitchFamily="34" charset="0"/>
              </a:defRPr>
            </a:lvl4pPr>
            <a:lvl5pPr marL="2057400" indent="-228600" defTabSz="4572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u="sng">
                <a:solidFill>
                  <a:srgbClr val="000000"/>
                </a:solidFill>
                <a:hlinkClick r:id="rId4"/>
              </a:rPr>
              <a:t>Pig  Veterinary Society</a:t>
            </a:r>
          </a:p>
        </p:txBody>
      </p:sp>
      <p:pic>
        <p:nvPicPr>
          <p:cNvPr id="16486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17663" y="4900613"/>
            <a:ext cx="1206500"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16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1"/>
          <p:cNvPicPr>
            <a:picLocks noChangeAspect="1" noChangeArrowheads="1"/>
          </p:cNvPicPr>
          <p:nvPr/>
        </p:nvPicPr>
        <p:blipFill>
          <a:blip r:embed="rId2">
            <a:extLst>
              <a:ext uri="{28A0092B-C50C-407E-A947-70E740481C1C}">
                <a14:useLocalDpi xmlns:a14="http://schemas.microsoft.com/office/drawing/2010/main" val="0"/>
              </a:ext>
            </a:extLst>
          </a:blip>
          <a:srcRect l="26579" t="10892" r="39432" b="4913"/>
          <a:stretch>
            <a:fillRect/>
          </a:stretch>
        </p:blipFill>
        <p:spPr bwMode="auto">
          <a:xfrm>
            <a:off x="6653213" y="730250"/>
            <a:ext cx="4754562"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Picture 2"/>
          <p:cNvPicPr>
            <a:picLocks noChangeAspect="1" noChangeArrowheads="1"/>
          </p:cNvPicPr>
          <p:nvPr/>
        </p:nvPicPr>
        <p:blipFill>
          <a:blip r:embed="rId3">
            <a:extLst>
              <a:ext uri="{28A0092B-C50C-407E-A947-70E740481C1C}">
                <a14:useLocalDpi xmlns:a14="http://schemas.microsoft.com/office/drawing/2010/main" val="0"/>
              </a:ext>
            </a:extLst>
          </a:blip>
          <a:srcRect l="27406" t="13855" r="40367" b="4987"/>
          <a:stretch>
            <a:fillRect/>
          </a:stretch>
        </p:blipFill>
        <p:spPr bwMode="auto">
          <a:xfrm>
            <a:off x="969963" y="709613"/>
            <a:ext cx="4676775" cy="549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84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1"/>
          <p:cNvPicPr>
            <a:picLocks noChangeAspect="1" noChangeArrowheads="1"/>
          </p:cNvPicPr>
          <p:nvPr/>
        </p:nvPicPr>
        <p:blipFill>
          <a:blip r:embed="rId2">
            <a:extLst>
              <a:ext uri="{28A0092B-C50C-407E-A947-70E740481C1C}">
                <a14:useLocalDpi xmlns:a14="http://schemas.microsoft.com/office/drawing/2010/main" val="0"/>
              </a:ext>
            </a:extLst>
          </a:blip>
          <a:srcRect l="28090" t="13048" r="40881" b="9055"/>
          <a:stretch>
            <a:fillRect/>
          </a:stretch>
        </p:blipFill>
        <p:spPr bwMode="auto">
          <a:xfrm>
            <a:off x="3622675" y="484188"/>
            <a:ext cx="4010025" cy="56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77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3"/>
          <p:cNvSpPr>
            <a:spLocks noGrp="1"/>
          </p:cNvSpPr>
          <p:nvPr>
            <p:ph type="title" idx="4294967295"/>
          </p:nvPr>
        </p:nvSpPr>
        <p:spPr bwMode="auto">
          <a:xfrm>
            <a:off x="1350963" y="731838"/>
            <a:ext cx="82296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a:t>			</a:t>
            </a:r>
            <a:r>
              <a:rPr lang="en-US" altLang="en-US" sz="2800" b="1">
                <a:solidFill>
                  <a:schemeClr val="tx2"/>
                </a:solidFill>
                <a:latin typeface="Arial" panose="020B0604020202020204" pitchFamily="34" charset="0"/>
                <a:cs typeface="Arial" panose="020B0604020202020204" pitchFamily="34" charset="0"/>
              </a:rPr>
              <a:t>What more do we need to do?</a:t>
            </a:r>
          </a:p>
        </p:txBody>
      </p:sp>
      <p:sp>
        <p:nvSpPr>
          <p:cNvPr id="33795" name="Content Placeholder 4"/>
          <p:cNvSpPr>
            <a:spLocks noGrp="1"/>
          </p:cNvSpPr>
          <p:nvPr>
            <p:ph idx="4294967295"/>
          </p:nvPr>
        </p:nvSpPr>
        <p:spPr bwMode="auto">
          <a:xfrm>
            <a:off x="84138" y="1219200"/>
            <a:ext cx="7005637" cy="4965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endParaRPr lang="en-US" altLang="en-US" sz="1800"/>
          </a:p>
          <a:p>
            <a:endParaRPr lang="en-US" altLang="en-US" sz="1800"/>
          </a:p>
          <a:p>
            <a:r>
              <a:rPr lang="en-US" altLang="en-US" sz="1800">
                <a:solidFill>
                  <a:schemeClr val="tx2"/>
                </a:solidFill>
                <a:latin typeface="Arial" panose="020B0604020202020204" pitchFamily="34" charset="0"/>
                <a:cs typeface="Arial" panose="020B0604020202020204" pitchFamily="34" charset="0"/>
              </a:rPr>
              <a:t>Need to further scrutinise our methods of using antimicrobials and minimise our reliance on them</a:t>
            </a:r>
          </a:p>
          <a:p>
            <a:endParaRPr lang="en-US" altLang="en-US" sz="1800">
              <a:solidFill>
                <a:schemeClr val="tx2"/>
              </a:solidFill>
              <a:latin typeface="Arial" panose="020B0604020202020204" pitchFamily="34" charset="0"/>
              <a:cs typeface="Arial" panose="020B0604020202020204" pitchFamily="34" charset="0"/>
            </a:endParaRPr>
          </a:p>
          <a:p>
            <a:r>
              <a:rPr lang="en-US" altLang="en-US" sz="1800">
                <a:solidFill>
                  <a:schemeClr val="tx2"/>
                </a:solidFill>
                <a:latin typeface="Arial" panose="020B0604020202020204" pitchFamily="34" charset="0"/>
                <a:cs typeface="Arial" panose="020B0604020202020204" pitchFamily="34" charset="0"/>
              </a:rPr>
              <a:t>Every vet must be made aware of the problem</a:t>
            </a:r>
          </a:p>
          <a:p>
            <a:pPr lvl="1"/>
            <a:r>
              <a:rPr lang="en-US" altLang="en-US" sz="1800">
                <a:solidFill>
                  <a:schemeClr val="tx2"/>
                </a:solidFill>
                <a:latin typeface="Arial" panose="020B0604020202020204" pitchFamily="34" charset="0"/>
                <a:cs typeface="Arial" panose="020B0604020202020204" pitchFamily="34" charset="0"/>
              </a:rPr>
              <a:t>training, education, guidelines: </a:t>
            </a:r>
            <a:r>
              <a:rPr lang="en-US" altLang="en-US" sz="1800" b="1">
                <a:solidFill>
                  <a:schemeClr val="tx2"/>
                </a:solidFill>
                <a:latin typeface="Arial" panose="020B0604020202020204" pitchFamily="34" charset="0"/>
                <a:cs typeface="Arial" panose="020B0604020202020204" pitchFamily="34" charset="0"/>
              </a:rPr>
              <a:t>NO EXCUSE FOR INACTION</a:t>
            </a:r>
          </a:p>
          <a:p>
            <a:pPr lvl="1"/>
            <a:endParaRPr lang="en-US" altLang="en-US" sz="1800" b="1">
              <a:solidFill>
                <a:schemeClr val="tx2"/>
              </a:solidFill>
              <a:latin typeface="Arial" panose="020B0604020202020204" pitchFamily="34" charset="0"/>
              <a:cs typeface="Arial" panose="020B0604020202020204" pitchFamily="34" charset="0"/>
            </a:endParaRPr>
          </a:p>
          <a:p>
            <a:r>
              <a:rPr lang="en-US" altLang="en-US" sz="1800">
                <a:solidFill>
                  <a:schemeClr val="tx2"/>
                </a:solidFill>
                <a:latin typeface="Arial" panose="020B0604020202020204" pitchFamily="34" charset="0"/>
                <a:cs typeface="Arial" panose="020B0604020202020204" pitchFamily="34" charset="0"/>
              </a:rPr>
              <a:t>Every vet should be held accountable for which antimicrobial used</a:t>
            </a:r>
          </a:p>
          <a:p>
            <a:pPr lvl="1"/>
            <a:r>
              <a:rPr lang="en-US" altLang="en-US" sz="1800">
                <a:solidFill>
                  <a:schemeClr val="tx2"/>
                </a:solidFill>
                <a:latin typeface="Arial" panose="020B0604020202020204" pitchFamily="34" charset="0"/>
                <a:cs typeface="Arial" panose="020B0604020202020204" pitchFamily="34" charset="0"/>
              </a:rPr>
              <a:t>RCVS New Code of Professional Conduct</a:t>
            </a:r>
          </a:p>
          <a:p>
            <a:pPr lvl="1"/>
            <a:r>
              <a:rPr lang="en-US" altLang="en-US" sz="1800">
                <a:solidFill>
                  <a:schemeClr val="tx2"/>
                </a:solidFill>
                <a:latin typeface="Arial" panose="020B0604020202020204" pitchFamily="34" charset="0"/>
                <a:cs typeface="Arial" panose="020B0604020202020204" pitchFamily="34" charset="0"/>
              </a:rPr>
              <a:t>Clinical governance, health protocols </a:t>
            </a:r>
          </a:p>
          <a:p>
            <a:pPr lvl="1"/>
            <a:endParaRPr lang="en-US" altLang="en-US" sz="1800">
              <a:solidFill>
                <a:schemeClr val="tx2"/>
              </a:solidFill>
              <a:latin typeface="Arial" panose="020B0604020202020204" pitchFamily="34" charset="0"/>
              <a:cs typeface="Arial" panose="020B0604020202020204" pitchFamily="34" charset="0"/>
            </a:endParaRPr>
          </a:p>
          <a:p>
            <a:r>
              <a:rPr lang="en-US" altLang="en-US" sz="1800">
                <a:solidFill>
                  <a:schemeClr val="tx2"/>
                </a:solidFill>
                <a:latin typeface="Arial" panose="020B0604020202020204" pitchFamily="34" charset="0"/>
                <a:cs typeface="Arial" panose="020B0604020202020204" pitchFamily="34" charset="0"/>
              </a:rPr>
              <a:t>While it’s recognised that there is over-use in the medical sector, we must also play our part, and be seen to do so</a:t>
            </a:r>
          </a:p>
        </p:txBody>
      </p:sp>
      <p:pic>
        <p:nvPicPr>
          <p:cNvPr id="16794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89775" y="1951038"/>
            <a:ext cx="46228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724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79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bwMode="auto">
          <a:xfrm>
            <a:off x="447675" y="949325"/>
            <a:ext cx="10683875"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2800" b="1">
                <a:solidFill>
                  <a:schemeClr val="tx2"/>
                </a:solidFill>
                <a:latin typeface="Arial" panose="020B0604020202020204" pitchFamily="34" charset="0"/>
                <a:cs typeface="Arial" panose="020B0604020202020204" pitchFamily="34" charset="0"/>
              </a:rPr>
              <a:t>How can the veterinary profession regulate the use of antimicrobials?</a:t>
            </a:r>
          </a:p>
        </p:txBody>
      </p:sp>
      <p:sp>
        <p:nvSpPr>
          <p:cNvPr id="183298" name="Content Placeholder 2"/>
          <p:cNvSpPr>
            <a:spLocks noGrp="1"/>
          </p:cNvSpPr>
          <p:nvPr>
            <p:ph idx="1"/>
          </p:nvPr>
        </p:nvSpPr>
        <p:spPr bwMode="auto">
          <a:xfrm>
            <a:off x="347663" y="1752600"/>
            <a:ext cx="9863137" cy="4525963"/>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endParaRPr lang="en-US" dirty="0">
              <a:solidFill>
                <a:schemeClr val="tx2"/>
              </a:solidFill>
              <a:latin typeface="Arial" panose="020B0604020202020204" pitchFamily="34" charset="0"/>
              <a:cs typeface="Arial" panose="020B0604020202020204" pitchFamily="34" charset="0"/>
            </a:endParaRPr>
          </a:p>
          <a:p>
            <a:pPr>
              <a:buFont typeface="Arial" charset="0"/>
              <a:buChar char="•"/>
              <a:defRPr/>
            </a:pPr>
            <a:r>
              <a:rPr lang="en-US" sz="2400" dirty="0">
                <a:solidFill>
                  <a:schemeClr val="tx2"/>
                </a:solidFill>
                <a:latin typeface="Arial" panose="020B0604020202020204" pitchFamily="34" charset="0"/>
                <a:cs typeface="Arial" panose="020B0604020202020204" pitchFamily="34" charset="0"/>
              </a:rPr>
              <a:t>Through the RCVS Code of Professional Conduct;</a:t>
            </a:r>
          </a:p>
          <a:p>
            <a:pPr>
              <a:buFont typeface="Arial" charset="0"/>
              <a:buChar char="•"/>
              <a:defRPr/>
            </a:pPr>
            <a:endParaRPr lang="en-US" sz="2400" dirty="0">
              <a:solidFill>
                <a:schemeClr val="tx2"/>
              </a:solidFill>
              <a:latin typeface="Arial" panose="020B0604020202020204" pitchFamily="34" charset="0"/>
              <a:cs typeface="Arial" panose="020B0604020202020204" pitchFamily="34" charset="0"/>
            </a:endParaRPr>
          </a:p>
          <a:p>
            <a:pPr marL="0" indent="0">
              <a:buFont typeface="Arial" charset="0"/>
              <a:buNone/>
              <a:defRPr/>
            </a:pPr>
            <a:r>
              <a:rPr lang="en-US" sz="2800" b="1" dirty="0">
                <a:solidFill>
                  <a:schemeClr val="tx2"/>
                </a:solidFill>
                <a:latin typeface="Arial" panose="020B0604020202020204" pitchFamily="34" charset="0"/>
                <a:cs typeface="Arial" panose="020B0604020202020204" pitchFamily="34" charset="0"/>
              </a:rPr>
              <a:t>1. Veterinary surgeons and animals</a:t>
            </a:r>
          </a:p>
          <a:p>
            <a:pPr marL="0" indent="0">
              <a:buFont typeface="Arial" charset="0"/>
              <a:buNone/>
              <a:defRPr/>
            </a:pPr>
            <a:r>
              <a:rPr lang="en-US" sz="2800" dirty="0">
                <a:solidFill>
                  <a:schemeClr val="tx2"/>
                </a:solidFill>
                <a:latin typeface="Arial" panose="020B0604020202020204" pitchFamily="34" charset="0"/>
                <a:cs typeface="Arial" panose="020B0604020202020204" pitchFamily="34" charset="0"/>
              </a:rPr>
              <a:t>1.5  Veterinary surgeons who prescribe, </a:t>
            </a:r>
          </a:p>
          <a:p>
            <a:pPr marL="0" indent="0">
              <a:buFont typeface="Arial" charset="0"/>
              <a:buNone/>
              <a:defRPr/>
            </a:pPr>
            <a:r>
              <a:rPr lang="en-US" sz="2800" dirty="0">
                <a:solidFill>
                  <a:schemeClr val="tx2"/>
                </a:solidFill>
                <a:latin typeface="Arial" panose="020B0604020202020204" pitchFamily="34" charset="0"/>
                <a:cs typeface="Arial" panose="020B0604020202020204" pitchFamily="34" charset="0"/>
              </a:rPr>
              <a:t>supply and 	administer medicines must </a:t>
            </a:r>
          </a:p>
          <a:p>
            <a:pPr marL="0" indent="0">
              <a:buFont typeface="Arial" charset="0"/>
              <a:buNone/>
              <a:defRPr/>
            </a:pPr>
            <a:r>
              <a:rPr lang="en-US" sz="2800" dirty="0">
                <a:solidFill>
                  <a:schemeClr val="tx2"/>
                </a:solidFill>
                <a:latin typeface="Arial" panose="020B0604020202020204" pitchFamily="34" charset="0"/>
                <a:cs typeface="Arial" panose="020B0604020202020204" pitchFamily="34" charset="0"/>
              </a:rPr>
              <a:t>do so responsibly.</a:t>
            </a:r>
          </a:p>
        </p:txBody>
      </p:sp>
      <p:pic>
        <p:nvPicPr>
          <p:cNvPr id="16896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2454275"/>
            <a:ext cx="2598738"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576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p:nvPr>
        </p:nvSpPr>
        <p:spPr bwMode="auto">
          <a:xfrm>
            <a:off x="2370138" y="752475"/>
            <a:ext cx="7467600" cy="1114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b="1">
                <a:solidFill>
                  <a:schemeClr val="tx2"/>
                </a:solidFill>
                <a:latin typeface="Arial" panose="020B0604020202020204" pitchFamily="34" charset="0"/>
                <a:cs typeface="Arial" panose="020B0604020202020204" pitchFamily="34" charset="0"/>
              </a:rPr>
              <a:t>Code of Professional Conduct</a:t>
            </a:r>
            <a:br>
              <a:rPr lang="en-US" altLang="en-US" sz="2800" b="1">
                <a:solidFill>
                  <a:schemeClr val="tx2"/>
                </a:solidFill>
                <a:latin typeface="Arial" panose="020B0604020202020204" pitchFamily="34" charset="0"/>
                <a:cs typeface="Arial" panose="020B0604020202020204" pitchFamily="34" charset="0"/>
              </a:rPr>
            </a:br>
            <a:r>
              <a:rPr lang="en-US" altLang="en-US" sz="2800" b="1">
                <a:solidFill>
                  <a:schemeClr val="tx2"/>
                </a:solidFill>
                <a:latin typeface="Arial" panose="020B0604020202020204" pitchFamily="34" charset="0"/>
                <a:cs typeface="Arial" panose="020B0604020202020204" pitchFamily="34" charset="0"/>
              </a:rPr>
              <a:t>- supporting guidance </a:t>
            </a:r>
          </a:p>
        </p:txBody>
      </p:sp>
      <p:sp>
        <p:nvSpPr>
          <p:cNvPr id="44035" name="Content Placeholder 2"/>
          <p:cNvSpPr>
            <a:spLocks noGrp="1"/>
          </p:cNvSpPr>
          <p:nvPr>
            <p:ph idx="1"/>
          </p:nvPr>
        </p:nvSpPr>
        <p:spPr bwMode="auto">
          <a:xfrm>
            <a:off x="312738" y="1866900"/>
            <a:ext cx="9745662"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Tx/>
              <a:buNone/>
            </a:pPr>
            <a:endParaRPr lang="en-US" altLang="en-US" sz="2000"/>
          </a:p>
          <a:p>
            <a:pPr>
              <a:buFontTx/>
              <a:buNone/>
            </a:pPr>
            <a:endParaRPr lang="en-US" altLang="en-US" sz="2000"/>
          </a:p>
          <a:p>
            <a:pPr>
              <a:buFontTx/>
              <a:buNone/>
            </a:pPr>
            <a:r>
              <a:rPr lang="en-US" altLang="en-US" sz="2000">
                <a:solidFill>
                  <a:schemeClr val="tx2"/>
                </a:solidFill>
                <a:latin typeface="Arial" panose="020B0604020202020204" pitchFamily="34" charset="0"/>
                <a:cs typeface="Arial" panose="020B0604020202020204" pitchFamily="34" charset="0"/>
              </a:rPr>
              <a:t>Section 4.22</a:t>
            </a:r>
          </a:p>
          <a:p>
            <a:r>
              <a:rPr lang="en-US" altLang="en-US" sz="2000">
                <a:solidFill>
                  <a:schemeClr val="tx2"/>
                </a:solidFill>
                <a:latin typeface="Arial" panose="020B0604020202020204" pitchFamily="34" charset="0"/>
                <a:cs typeface="Arial" panose="020B0604020202020204" pitchFamily="34" charset="0"/>
              </a:rPr>
              <a:t>The development and spread of antimicrobial resistance is a global public health problem that is affected by use of these medicinal products in both humans and animals. </a:t>
            </a:r>
          </a:p>
          <a:p>
            <a:endParaRPr lang="en-US" altLang="en-US" sz="2000">
              <a:solidFill>
                <a:schemeClr val="tx2"/>
              </a:solidFill>
              <a:latin typeface="Arial" panose="020B0604020202020204" pitchFamily="34" charset="0"/>
              <a:cs typeface="Arial" panose="020B0604020202020204" pitchFamily="34" charset="0"/>
            </a:endParaRPr>
          </a:p>
          <a:p>
            <a:r>
              <a:rPr lang="en-US" altLang="en-US" sz="2000">
                <a:solidFill>
                  <a:schemeClr val="tx2"/>
                </a:solidFill>
                <a:latin typeface="Arial" panose="020B0604020202020204" pitchFamily="34" charset="0"/>
                <a:cs typeface="Arial" panose="020B0604020202020204" pitchFamily="34" charset="0"/>
              </a:rPr>
              <a:t>Veterinary surgeons must be seen to ensure that when using antimicrobials they do so responsibly, and be accountable for the choices made in such use. </a:t>
            </a:r>
          </a:p>
          <a:p>
            <a:endParaRPr lang="en-US" altLang="en-US" sz="2000">
              <a:solidFill>
                <a:schemeClr val="tx2"/>
              </a:solidFill>
              <a:latin typeface="Arial" panose="020B0604020202020204" pitchFamily="34" charset="0"/>
              <a:cs typeface="Arial" panose="020B0604020202020204" pitchFamily="34" charset="0"/>
            </a:endParaRPr>
          </a:p>
          <a:p>
            <a:pPr>
              <a:buFontTx/>
              <a:buNone/>
            </a:pPr>
            <a:endParaRPr lang="en-US" altLang="en-US" sz="20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994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4035">
                                            <p:bg/>
                                          </p:spTgt>
                                        </p:tgtEl>
                                        <p:attrNameLst>
                                          <p:attrName>style.visibility</p:attrName>
                                        </p:attrNameLst>
                                      </p:cBhvr>
                                      <p:to>
                                        <p:strVal val="visible"/>
                                      </p:to>
                                    </p:set>
                                    <p:anim calcmode="lin" valueType="num">
                                      <p:cBhvr additive="base">
                                        <p:cTn id="7" dur="500" fill="hold"/>
                                        <p:tgtEl>
                                          <p:spTgt spid="4403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 calcmode="lin" valueType="num">
                                      <p:cBhvr additive="base">
                                        <p:cTn id="13"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44035">
                                            <p:txEl>
                                              <p:pRg st="3" end="3"/>
                                            </p:txEl>
                                          </p:spTgt>
                                        </p:tgtEl>
                                        <p:attrNameLst>
                                          <p:attrName>style.visibility</p:attrName>
                                        </p:attrNameLst>
                                      </p:cBhvr>
                                      <p:to>
                                        <p:strVal val="visible"/>
                                      </p:to>
                                    </p:set>
                                    <p:anim calcmode="lin" valueType="num">
                                      <p:cBhvr additive="base">
                                        <p:cTn id="19"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40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44035">
                                            <p:txEl>
                                              <p:pRg st="5" end="5"/>
                                            </p:txEl>
                                          </p:spTgt>
                                        </p:tgtEl>
                                        <p:attrNameLst>
                                          <p:attrName>style.visibility</p:attrName>
                                        </p:attrNameLst>
                                      </p:cBhvr>
                                      <p:to>
                                        <p:strVal val="visible"/>
                                      </p:to>
                                    </p:set>
                                    <p:anim calcmode="lin" valueType="num">
                                      <p:cBhvr additive="base">
                                        <p:cTn id="25"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40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bwMode="auto">
          <a:xfrm>
            <a:off x="1203325" y="654050"/>
            <a:ext cx="8726488"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2800" b="1">
                <a:solidFill>
                  <a:schemeClr val="tx2"/>
                </a:solidFill>
                <a:latin typeface="Arial" panose="020B0604020202020204" pitchFamily="34" charset="0"/>
                <a:cs typeface="Arial" panose="020B0604020202020204" pitchFamily="34" charset="0"/>
              </a:rPr>
              <a:t>Ensure compliance through the Practice Standards Scheme (PSS)</a:t>
            </a:r>
          </a:p>
        </p:txBody>
      </p:sp>
      <p:sp>
        <p:nvSpPr>
          <p:cNvPr id="171011" name="Content Placeholder 2"/>
          <p:cNvSpPr>
            <a:spLocks noGrp="1"/>
          </p:cNvSpPr>
          <p:nvPr>
            <p:ph idx="1"/>
          </p:nvPr>
        </p:nvSpPr>
        <p:spPr bwMode="auto">
          <a:xfrm>
            <a:off x="228600" y="1828800"/>
            <a:ext cx="6934200" cy="4297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1800">
                <a:solidFill>
                  <a:schemeClr val="tx2"/>
                </a:solidFill>
                <a:latin typeface="Arial" panose="020B0604020202020204" pitchFamily="34" charset="0"/>
                <a:cs typeface="Arial" panose="020B0604020202020204" pitchFamily="34" charset="0"/>
              </a:rPr>
              <a:t>All practices must comply with the core standards of the practice standards scheme</a:t>
            </a:r>
          </a:p>
          <a:p>
            <a:endParaRPr lang="en-US" altLang="en-US" sz="1800">
              <a:solidFill>
                <a:schemeClr val="tx2"/>
              </a:solidFill>
              <a:latin typeface="Arial" panose="020B0604020202020204" pitchFamily="34" charset="0"/>
              <a:cs typeface="Arial" panose="020B0604020202020204" pitchFamily="34" charset="0"/>
            </a:endParaRPr>
          </a:p>
          <a:p>
            <a:r>
              <a:rPr lang="en-US" altLang="en-US" sz="1800">
                <a:solidFill>
                  <a:schemeClr val="tx2"/>
                </a:solidFill>
                <a:latin typeface="Arial" panose="020B0604020202020204" pitchFamily="34" charset="0"/>
                <a:cs typeface="Arial" panose="020B0604020202020204" pitchFamily="34" charset="0"/>
              </a:rPr>
              <a:t>Inspectors will be assessing practices’ compliance with responsible used guidelines and for practices not in PSS, VMD inspectors will be checking for adherence to responsible use guidelines</a:t>
            </a:r>
          </a:p>
          <a:p>
            <a:endParaRPr lang="en-US" altLang="en-US" sz="1800">
              <a:solidFill>
                <a:schemeClr val="tx2"/>
              </a:solidFill>
              <a:latin typeface="Arial" panose="020B0604020202020204" pitchFamily="34" charset="0"/>
              <a:cs typeface="Arial" panose="020B0604020202020204" pitchFamily="34" charset="0"/>
            </a:endParaRPr>
          </a:p>
          <a:p>
            <a:r>
              <a:rPr lang="en-US" altLang="en-US" sz="1800">
                <a:solidFill>
                  <a:schemeClr val="tx2"/>
                </a:solidFill>
                <a:latin typeface="Arial" panose="020B0604020202020204" pitchFamily="34" charset="0"/>
                <a:cs typeface="Arial" panose="020B0604020202020204" pitchFamily="34" charset="0"/>
              </a:rPr>
              <a:t>RCVS has amended the current PSS manual to include the revision under section 8, Medicines, which reads: </a:t>
            </a:r>
            <a:r>
              <a:rPr lang="en-US" altLang="en-US" sz="1800" i="1">
                <a:solidFill>
                  <a:schemeClr val="tx2"/>
                </a:solidFill>
                <a:latin typeface="Arial" panose="020B0604020202020204" pitchFamily="34" charset="0"/>
                <a:cs typeface="Arial" panose="020B0604020202020204" pitchFamily="34" charset="0"/>
              </a:rPr>
              <a:t>A practice must be able to demonstrate that when using antimicrobials or anthelmintics, it does so responsibly and is accountable for the choices made in such use</a:t>
            </a:r>
          </a:p>
        </p:txBody>
      </p:sp>
      <p:pic>
        <p:nvPicPr>
          <p:cNvPr id="1710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936750"/>
            <a:ext cx="3563938"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864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Title 4"/>
          <p:cNvSpPr>
            <a:spLocks noGrp="1"/>
          </p:cNvSpPr>
          <p:nvPr>
            <p:ph type="title"/>
          </p:nvPr>
        </p:nvSpPr>
        <p:spPr/>
        <p:txBody>
          <a:bodyPr/>
          <a:lstStyle/>
          <a:p>
            <a:pPr eaLnBrk="1" hangingPunct="1"/>
            <a:r>
              <a:rPr lang="en-GB" altLang="en-US"/>
              <a:t/>
            </a:r>
            <a:br>
              <a:rPr lang="en-GB" altLang="en-US"/>
            </a:br>
            <a:endParaRPr lang="en-GB" altLang="en-US"/>
          </a:p>
        </p:txBody>
      </p:sp>
      <p:sp>
        <p:nvSpPr>
          <p:cNvPr id="186371" name="Content Placeholder 2"/>
          <p:cNvSpPr>
            <a:spLocks noGrp="1"/>
          </p:cNvSpPr>
          <p:nvPr>
            <p:ph idx="1"/>
          </p:nvPr>
        </p:nvSpPr>
        <p:spPr>
          <a:xfrm>
            <a:off x="838200" y="723900"/>
            <a:ext cx="10515600" cy="5453063"/>
          </a:xfrm>
        </p:spPr>
        <p:txBody>
          <a:bodyPr/>
          <a:lstStyle/>
          <a:p>
            <a:pPr marL="0" indent="0" algn="ctr" eaLnBrk="1" hangingPunct="1">
              <a:buFont typeface="Arial" charset="0"/>
              <a:buNone/>
              <a:defRPr/>
            </a:pPr>
            <a:r>
              <a:rPr lang="en-GB" sz="3600" b="1" dirty="0">
                <a:solidFill>
                  <a:schemeClr val="tx2"/>
                </a:solidFill>
                <a:latin typeface="Arial" panose="020B0604020202020204" pitchFamily="34" charset="0"/>
                <a:cs typeface="Arial" panose="020B0604020202020204" pitchFamily="34" charset="0"/>
              </a:rPr>
              <a:t>What more do we need?</a:t>
            </a:r>
          </a:p>
          <a:p>
            <a:pPr marL="0" indent="0" algn="ctr" eaLnBrk="1" hangingPunct="1">
              <a:lnSpc>
                <a:spcPct val="100000"/>
              </a:lnSpc>
              <a:buFont typeface="Arial" charset="0"/>
              <a:buNone/>
              <a:defRPr/>
            </a:pPr>
            <a:endParaRPr lang="en-GB" b="1" dirty="0">
              <a:solidFill>
                <a:schemeClr val="tx2"/>
              </a:solidFill>
              <a:latin typeface="Arial" panose="020B0604020202020204" pitchFamily="34" charset="0"/>
              <a:cs typeface="Arial" panose="020B0604020202020204" pitchFamily="34" charset="0"/>
            </a:endParaRPr>
          </a:p>
          <a:p>
            <a:pPr eaLnBrk="1" hangingPunct="1">
              <a:lnSpc>
                <a:spcPct val="100000"/>
              </a:lnSpc>
              <a:buFont typeface="Arial" charset="0"/>
              <a:buChar char="•"/>
              <a:defRPr/>
            </a:pPr>
            <a:r>
              <a:rPr lang="en-GB" b="1" dirty="0">
                <a:solidFill>
                  <a:schemeClr val="tx2"/>
                </a:solidFill>
                <a:latin typeface="Arial" panose="020B0604020202020204" pitchFamily="34" charset="0"/>
                <a:cs typeface="Arial" panose="020B0604020202020204" pitchFamily="34" charset="0"/>
              </a:rPr>
              <a:t>developing new drugs, treatments and diagnostics </a:t>
            </a:r>
            <a:r>
              <a:rPr lang="en-GB" dirty="0">
                <a:solidFill>
                  <a:schemeClr val="tx2"/>
                </a:solidFill>
                <a:latin typeface="Arial" panose="020B0604020202020204" pitchFamily="34" charset="0"/>
                <a:cs typeface="Arial" panose="020B0604020202020204" pitchFamily="34" charset="0"/>
              </a:rPr>
              <a:t>through better collaboration between research councils, academia, industry and others; and by encouraging greater public-private investment in the discovery and development of a sustainable supply of effective new antimicrobials, rapid diagnostics, and complementary tools for use in health, social care, and veterinary systems (supports Strategic aims ii and iii) </a:t>
            </a:r>
          </a:p>
          <a:p>
            <a:pPr eaLnBrk="1" hangingPunct="1">
              <a:lnSpc>
                <a:spcPct val="100000"/>
              </a:lnSpc>
              <a:buFont typeface="Arial" charset="0"/>
              <a:buChar char="•"/>
              <a:defRPr/>
            </a:pPr>
            <a:endParaRPr lang="en-GB" dirty="0">
              <a:solidFill>
                <a:schemeClr val="tx2"/>
              </a:solidFill>
              <a:latin typeface="Arial" panose="020B0604020202020204" pitchFamily="34" charset="0"/>
              <a:cs typeface="Arial" panose="020B0604020202020204" pitchFamily="34" charset="0"/>
            </a:endParaRPr>
          </a:p>
          <a:p>
            <a:pPr eaLnBrk="1" hangingPunct="1">
              <a:lnSpc>
                <a:spcPct val="100000"/>
              </a:lnSpc>
              <a:buFont typeface="Arial" charset="0"/>
              <a:buChar char="•"/>
              <a:defRPr/>
            </a:pPr>
            <a:r>
              <a:rPr lang="en-GB" dirty="0">
                <a:solidFill>
                  <a:schemeClr val="tx2"/>
                </a:solidFill>
                <a:latin typeface="Arial" panose="020B0604020202020204" pitchFamily="34" charset="0"/>
                <a:cs typeface="Arial" panose="020B0604020202020204" pitchFamily="34" charset="0"/>
              </a:rPr>
              <a:t>Key strategic aim (4) UK AMR strategy 2013-2018</a:t>
            </a:r>
          </a:p>
        </p:txBody>
      </p:sp>
    </p:spTree>
    <p:extLst>
      <p:ext uri="{BB962C8B-B14F-4D97-AF65-F5344CB8AC3E}">
        <p14:creationId xmlns:p14="http://schemas.microsoft.com/office/powerpoint/2010/main" val="159034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147763" y="365125"/>
            <a:ext cx="10515600" cy="1239838"/>
          </a:xfrm>
        </p:spPr>
        <p:txBody>
          <a:bodyPr rtlCol="0">
            <a:normAutofit fontScale="90000"/>
          </a:bodyPr>
          <a:lstStyle/>
          <a:p>
            <a:pPr eaLnBrk="1" fontAlgn="auto" hangingPunct="1">
              <a:spcAft>
                <a:spcPts val="0"/>
              </a:spcAft>
              <a:defRPr/>
            </a:pPr>
            <a:r>
              <a:rPr lang="en-GB" dirty="0"/>
              <a:t/>
            </a:r>
            <a:br>
              <a:rPr lang="en-GB" dirty="0"/>
            </a:br>
            <a:endParaRPr lang="en-GB" dirty="0"/>
          </a:p>
        </p:txBody>
      </p:sp>
      <p:sp>
        <p:nvSpPr>
          <p:cNvPr id="187395" name="Content Placeholder 5"/>
          <p:cNvSpPr>
            <a:spLocks noGrp="1"/>
          </p:cNvSpPr>
          <p:nvPr>
            <p:ph idx="1"/>
          </p:nvPr>
        </p:nvSpPr>
        <p:spPr>
          <a:xfrm>
            <a:off x="838200" y="1252538"/>
            <a:ext cx="10515600" cy="4351337"/>
          </a:xfrm>
        </p:spPr>
        <p:txBody>
          <a:bodyPr/>
          <a:lstStyle/>
          <a:p>
            <a:pPr marL="0" indent="0" eaLnBrk="1" hangingPunct="1">
              <a:buFont typeface="Arial" charset="0"/>
              <a:buNone/>
              <a:defRPr/>
            </a:pPr>
            <a:r>
              <a:rPr lang="en-GB" sz="3200" b="1" dirty="0">
                <a:solidFill>
                  <a:schemeClr val="tx2"/>
                </a:solidFill>
                <a:latin typeface="Arial" panose="020B0604020202020204" pitchFamily="34" charset="0"/>
                <a:cs typeface="Arial" panose="020B0604020202020204" pitchFamily="34" charset="0"/>
              </a:rPr>
              <a:t>And …</a:t>
            </a:r>
          </a:p>
          <a:p>
            <a:pPr marL="0" indent="0" eaLnBrk="1" hangingPunct="1">
              <a:buFont typeface="Arial" charset="0"/>
              <a:buNone/>
              <a:defRPr/>
            </a:pPr>
            <a:endParaRPr lang="en-GB" b="1" dirty="0">
              <a:solidFill>
                <a:schemeClr val="tx2"/>
              </a:solidFill>
              <a:latin typeface="Arial" panose="020B0604020202020204" pitchFamily="34" charset="0"/>
              <a:cs typeface="Arial" panose="020B0604020202020204" pitchFamily="34" charset="0"/>
            </a:endParaRPr>
          </a:p>
          <a:p>
            <a:pPr eaLnBrk="1" hangingPunct="1">
              <a:buFont typeface="Arial" charset="0"/>
              <a:buChar char="•"/>
              <a:defRPr/>
            </a:pPr>
            <a:r>
              <a:rPr lang="en-GB" b="1" dirty="0">
                <a:solidFill>
                  <a:schemeClr val="tx2"/>
                </a:solidFill>
                <a:latin typeface="Arial" panose="020B0604020202020204" pitchFamily="34" charset="0"/>
                <a:cs typeface="Arial" panose="020B0604020202020204" pitchFamily="34" charset="0"/>
              </a:rPr>
              <a:t>better access to and use of surveillance data </a:t>
            </a:r>
            <a:r>
              <a:rPr lang="en-GB" dirty="0">
                <a:solidFill>
                  <a:schemeClr val="tx2"/>
                </a:solidFill>
                <a:latin typeface="Arial" panose="020B0604020202020204" pitchFamily="34" charset="0"/>
                <a:cs typeface="Arial" panose="020B0604020202020204" pitchFamily="34" charset="0"/>
              </a:rPr>
              <a:t>in human and animal sectors through new arrangements that facilitate greater consistency and standardisation of the data collected across the system and encourage improved data linkage (supports strategic aims </a:t>
            </a:r>
            <a:r>
              <a:rPr lang="en-GB" dirty="0" err="1">
                <a:solidFill>
                  <a:schemeClr val="tx2"/>
                </a:solidFill>
                <a:latin typeface="Arial" panose="020B0604020202020204" pitchFamily="34" charset="0"/>
                <a:cs typeface="Arial" panose="020B0604020202020204" pitchFamily="34" charset="0"/>
              </a:rPr>
              <a:t>i</a:t>
            </a:r>
            <a:r>
              <a:rPr lang="en-GB" dirty="0">
                <a:solidFill>
                  <a:schemeClr val="tx2"/>
                </a:solidFill>
                <a:latin typeface="Arial" panose="020B0604020202020204" pitchFamily="34" charset="0"/>
                <a:cs typeface="Arial" panose="020B0604020202020204" pitchFamily="34" charset="0"/>
              </a:rPr>
              <a:t> and ii), (key strategic aim 5)</a:t>
            </a:r>
          </a:p>
          <a:p>
            <a:pPr eaLnBrk="1" hangingPunct="1">
              <a:buFont typeface="Arial" charset="0"/>
              <a:buChar char="•"/>
              <a:defRPr/>
            </a:pPr>
            <a:endParaRPr lang="en-GB" dirty="0">
              <a:solidFill>
                <a:srgbClr val="00B0F0"/>
              </a:solidFill>
            </a:endParaRPr>
          </a:p>
        </p:txBody>
      </p:sp>
    </p:spTree>
    <p:extLst>
      <p:ext uri="{BB962C8B-B14F-4D97-AF65-F5344CB8AC3E}">
        <p14:creationId xmlns:p14="http://schemas.microsoft.com/office/powerpoint/2010/main" val="3589639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147763" y="365125"/>
            <a:ext cx="10515600" cy="1239838"/>
          </a:xfrm>
        </p:spPr>
        <p:txBody>
          <a:bodyPr rtlCol="0">
            <a:normAutofit fontScale="90000"/>
          </a:bodyPr>
          <a:lstStyle/>
          <a:p>
            <a:pPr eaLnBrk="1" fontAlgn="auto" hangingPunct="1">
              <a:spcAft>
                <a:spcPts val="0"/>
              </a:spcAft>
              <a:defRPr/>
            </a:pPr>
            <a:r>
              <a:rPr lang="en-GB" dirty="0"/>
              <a:t/>
            </a:r>
            <a:br>
              <a:rPr lang="en-GB" dirty="0"/>
            </a:br>
            <a:endParaRPr lang="en-GB" dirty="0"/>
          </a:p>
        </p:txBody>
      </p:sp>
      <p:sp>
        <p:nvSpPr>
          <p:cNvPr id="188419" name="Content Placeholder 5"/>
          <p:cNvSpPr>
            <a:spLocks noGrp="1"/>
          </p:cNvSpPr>
          <p:nvPr>
            <p:ph idx="1"/>
          </p:nvPr>
        </p:nvSpPr>
        <p:spPr>
          <a:xfrm>
            <a:off x="360363" y="949325"/>
            <a:ext cx="6208712" cy="5408613"/>
          </a:xfrm>
        </p:spPr>
        <p:txBody>
          <a:bodyPr/>
          <a:lstStyle/>
          <a:p>
            <a:pPr marL="0" indent="0" eaLnBrk="1" hangingPunct="1">
              <a:lnSpc>
                <a:spcPct val="100000"/>
              </a:lnSpc>
              <a:buFont typeface="Arial" charset="0"/>
              <a:buNone/>
              <a:defRPr/>
            </a:pPr>
            <a:r>
              <a:rPr lang="en-GB" sz="2000" dirty="0">
                <a:solidFill>
                  <a:schemeClr val="tx2"/>
                </a:solidFill>
                <a:latin typeface="Arial" panose="020B0604020202020204" pitchFamily="34" charset="0"/>
                <a:cs typeface="Arial" panose="020B0604020202020204" pitchFamily="34" charset="0"/>
              </a:rPr>
              <a:t>BPC - Robust Data Collection- 90% of production</a:t>
            </a:r>
          </a:p>
          <a:p>
            <a:pPr marL="0" indent="0" eaLnBrk="1" hangingPunct="1">
              <a:lnSpc>
                <a:spcPct val="100000"/>
              </a:lnSpc>
              <a:buFont typeface="Arial" charset="0"/>
              <a:buNone/>
              <a:defRPr/>
            </a:pPr>
            <a:endParaRPr lang="en-GB" sz="2000" dirty="0">
              <a:solidFill>
                <a:schemeClr val="tx2"/>
              </a:solidFill>
              <a:latin typeface="Arial" panose="020B0604020202020204" pitchFamily="34" charset="0"/>
              <a:cs typeface="Arial" panose="020B0604020202020204" pitchFamily="34" charset="0"/>
            </a:endParaRPr>
          </a:p>
          <a:p>
            <a:pPr marL="0" indent="0" eaLnBrk="1" hangingPunct="1">
              <a:lnSpc>
                <a:spcPct val="100000"/>
              </a:lnSpc>
              <a:buFont typeface="Arial" charset="0"/>
              <a:buNone/>
              <a:defRPr/>
            </a:pPr>
            <a:r>
              <a:rPr lang="en-GB" sz="2000" dirty="0">
                <a:solidFill>
                  <a:schemeClr val="tx2"/>
                </a:solidFill>
                <a:latin typeface="Arial" panose="020B0604020202020204" pitchFamily="34" charset="0"/>
                <a:cs typeface="Arial" panose="020B0604020202020204" pitchFamily="34" charset="0"/>
              </a:rPr>
              <a:t>From 2012-15: </a:t>
            </a:r>
          </a:p>
          <a:p>
            <a:pPr marL="0" indent="0" eaLnBrk="1" hangingPunct="1">
              <a:lnSpc>
                <a:spcPct val="100000"/>
              </a:lnSpc>
              <a:buFont typeface="Arial" charset="0"/>
              <a:buNone/>
              <a:defRPr/>
            </a:pPr>
            <a:r>
              <a:rPr lang="en-GB" sz="2000" dirty="0">
                <a:solidFill>
                  <a:schemeClr val="tx2"/>
                </a:solidFill>
                <a:latin typeface="Arial" panose="020B0604020202020204" pitchFamily="34" charset="0"/>
                <a:cs typeface="Arial" panose="020B0604020202020204" pitchFamily="34" charset="0"/>
              </a:rPr>
              <a:t>- 5% increased production </a:t>
            </a:r>
          </a:p>
          <a:p>
            <a:pPr eaLnBrk="1" hangingPunct="1">
              <a:lnSpc>
                <a:spcPct val="100000"/>
              </a:lnSpc>
              <a:buFontTx/>
              <a:buChar char="-"/>
              <a:defRPr/>
            </a:pPr>
            <a:r>
              <a:rPr lang="en-GB" sz="2000" dirty="0">
                <a:solidFill>
                  <a:schemeClr val="tx2"/>
                </a:solidFill>
                <a:latin typeface="Arial" panose="020B0604020202020204" pitchFamily="34" charset="0"/>
                <a:cs typeface="Arial" panose="020B0604020202020204" pitchFamily="34" charset="0"/>
              </a:rPr>
              <a:t>44% total UK Meat Production</a:t>
            </a:r>
          </a:p>
          <a:p>
            <a:pPr eaLnBrk="1" hangingPunct="1">
              <a:lnSpc>
                <a:spcPct val="100000"/>
              </a:lnSpc>
              <a:buFontTx/>
              <a:buChar char="-"/>
              <a:defRPr/>
            </a:pPr>
            <a:r>
              <a:rPr lang="en-GB" sz="2000" dirty="0">
                <a:solidFill>
                  <a:schemeClr val="tx2"/>
                </a:solidFill>
                <a:latin typeface="Arial" panose="020B0604020202020204" pitchFamily="34" charset="0"/>
                <a:cs typeface="Arial" panose="020B0604020202020204" pitchFamily="34" charset="0"/>
              </a:rPr>
              <a:t>44% decrease in total antibiotic use</a:t>
            </a:r>
          </a:p>
          <a:p>
            <a:pPr marL="0" indent="0" eaLnBrk="1" hangingPunct="1">
              <a:lnSpc>
                <a:spcPct val="100000"/>
              </a:lnSpc>
              <a:buFont typeface="Arial" charset="0"/>
              <a:buNone/>
              <a:defRPr/>
            </a:pPr>
            <a:endParaRPr lang="en-GB" sz="2000" dirty="0">
              <a:solidFill>
                <a:schemeClr val="tx2"/>
              </a:solidFill>
              <a:latin typeface="Arial" panose="020B0604020202020204" pitchFamily="34" charset="0"/>
              <a:cs typeface="Arial" panose="020B0604020202020204" pitchFamily="34" charset="0"/>
            </a:endParaRPr>
          </a:p>
          <a:p>
            <a:pPr marL="0" indent="0" eaLnBrk="1" hangingPunct="1">
              <a:lnSpc>
                <a:spcPct val="100000"/>
              </a:lnSpc>
              <a:buFont typeface="Arial" charset="0"/>
              <a:buNone/>
              <a:defRPr/>
            </a:pPr>
            <a:r>
              <a:rPr lang="en-GB" sz="2000" dirty="0">
                <a:solidFill>
                  <a:schemeClr val="tx2"/>
                </a:solidFill>
                <a:latin typeface="Arial" panose="020B0604020202020204" pitchFamily="34" charset="0"/>
                <a:cs typeface="Arial" panose="020B0604020202020204" pitchFamily="34" charset="0"/>
              </a:rPr>
              <a:t>From 2014-15: </a:t>
            </a:r>
          </a:p>
          <a:p>
            <a:pPr marL="0" indent="0" eaLnBrk="1" hangingPunct="1">
              <a:lnSpc>
                <a:spcPct val="100000"/>
              </a:lnSpc>
              <a:buFont typeface="Arial" charset="0"/>
              <a:buNone/>
              <a:defRPr/>
            </a:pPr>
            <a:r>
              <a:rPr lang="en-GB" sz="2000" dirty="0">
                <a:solidFill>
                  <a:schemeClr val="tx2"/>
                </a:solidFill>
                <a:latin typeface="Arial" panose="020B0604020202020204" pitchFamily="34" charset="0"/>
                <a:cs typeface="Arial" panose="020B0604020202020204" pitchFamily="34" charset="0"/>
              </a:rPr>
              <a:t>- 48% reduction in use of FQ’s</a:t>
            </a:r>
          </a:p>
          <a:p>
            <a:pPr eaLnBrk="1" hangingPunct="1">
              <a:lnSpc>
                <a:spcPct val="100000"/>
              </a:lnSpc>
              <a:buFontTx/>
              <a:buChar char="-"/>
              <a:defRPr/>
            </a:pPr>
            <a:r>
              <a:rPr lang="en-GB" sz="2000" dirty="0">
                <a:solidFill>
                  <a:schemeClr val="tx2"/>
                </a:solidFill>
                <a:latin typeface="Arial" panose="020B0604020202020204" pitchFamily="34" charset="0"/>
                <a:cs typeface="Arial" panose="020B0604020202020204" pitchFamily="34" charset="0"/>
              </a:rPr>
              <a:t>96% reduction in Chicken </a:t>
            </a:r>
          </a:p>
          <a:p>
            <a:pPr eaLnBrk="1" hangingPunct="1">
              <a:lnSpc>
                <a:spcPct val="100000"/>
              </a:lnSpc>
              <a:buFontTx/>
              <a:buChar char="-"/>
              <a:defRPr/>
            </a:pPr>
            <a:r>
              <a:rPr lang="en-GB" sz="2000" dirty="0">
                <a:solidFill>
                  <a:schemeClr val="tx2"/>
                </a:solidFill>
                <a:latin typeface="Arial" panose="020B0604020202020204" pitchFamily="34" charset="0"/>
                <a:cs typeface="Arial" panose="020B0604020202020204" pitchFamily="34" charset="0"/>
              </a:rPr>
              <a:t>36% reduction in Turkey</a:t>
            </a:r>
          </a:p>
          <a:p>
            <a:pPr eaLnBrk="1" hangingPunct="1">
              <a:buFont typeface="Arial" charset="0"/>
              <a:buChar char="•"/>
              <a:defRPr/>
            </a:pPr>
            <a:endParaRPr lang="en-GB" dirty="0">
              <a:solidFill>
                <a:srgbClr val="00B0F0"/>
              </a:solidFill>
            </a:endParaRPr>
          </a:p>
        </p:txBody>
      </p:sp>
      <p:pic>
        <p:nvPicPr>
          <p:cNvPr id="17408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54888" y="341313"/>
            <a:ext cx="37719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46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Content Placeholder 2"/>
          <p:cNvSpPr>
            <a:spLocks noGrp="1"/>
          </p:cNvSpPr>
          <p:nvPr>
            <p:ph idx="1"/>
          </p:nvPr>
        </p:nvSpPr>
        <p:spPr bwMode="auto">
          <a:xfrm>
            <a:off x="1981200" y="1600200"/>
            <a:ext cx="8229600" cy="47355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panose="020B0604020202020204" pitchFamily="34" charset="0"/>
              <a:buNone/>
            </a:pPr>
            <a:r>
              <a:rPr lang="en-US" altLang="en-US"/>
              <a:t>		</a:t>
            </a:r>
          </a:p>
          <a:p>
            <a:pPr>
              <a:buFont typeface="Arial" panose="020B0604020202020204" pitchFamily="34" charset="0"/>
              <a:buNone/>
            </a:pPr>
            <a:endParaRPr lang="en-US" altLang="en-US"/>
          </a:p>
          <a:p>
            <a:pPr>
              <a:buFont typeface="Arial" panose="020B0604020202020204" pitchFamily="34" charset="0"/>
              <a:buNone/>
            </a:pPr>
            <a:endParaRPr lang="en-US" altLang="en-US"/>
          </a:p>
          <a:p>
            <a:pPr>
              <a:buFont typeface="Arial" panose="020B0604020202020204" pitchFamily="34" charset="0"/>
              <a:buNone/>
            </a:pPr>
            <a:endParaRPr lang="en-US" altLang="en-US"/>
          </a:p>
          <a:p>
            <a:pPr>
              <a:buFont typeface="Arial" panose="020B0604020202020204" pitchFamily="34" charset="0"/>
              <a:buNone/>
            </a:pPr>
            <a:endParaRPr lang="en-US" altLang="en-US"/>
          </a:p>
          <a:p>
            <a:pPr>
              <a:buFont typeface="Arial" panose="020B0604020202020204" pitchFamily="34" charset="0"/>
              <a:buNone/>
            </a:pPr>
            <a:endParaRPr lang="en-US" altLang="en-US"/>
          </a:p>
        </p:txBody>
      </p:sp>
      <p:graphicFrame>
        <p:nvGraphicFramePr>
          <p:cNvPr id="4" name="Table 3"/>
          <p:cNvGraphicFramePr>
            <a:graphicFrameLocks noGrp="1"/>
          </p:cNvGraphicFramePr>
          <p:nvPr/>
        </p:nvGraphicFramePr>
        <p:xfrm>
          <a:off x="2032000" y="719138"/>
          <a:ext cx="8712200" cy="5656274"/>
        </p:xfrm>
        <a:graphic>
          <a:graphicData uri="http://schemas.openxmlformats.org/drawingml/2006/table">
            <a:tbl>
              <a:tblPr firstRow="1" bandRow="1">
                <a:tableStyleId>{5C22544A-7EE6-4342-B048-85BDC9FD1C3A}</a:tableStyleId>
              </a:tblPr>
              <a:tblGrid>
                <a:gridCol w="2178050">
                  <a:extLst>
                    <a:ext uri="{9D8B030D-6E8A-4147-A177-3AD203B41FA5}">
                      <a16:colId xmlns:a16="http://schemas.microsoft.com/office/drawing/2014/main" xmlns="" val="20000"/>
                    </a:ext>
                  </a:extLst>
                </a:gridCol>
                <a:gridCol w="2178050">
                  <a:extLst>
                    <a:ext uri="{9D8B030D-6E8A-4147-A177-3AD203B41FA5}">
                      <a16:colId xmlns:a16="http://schemas.microsoft.com/office/drawing/2014/main" xmlns="" val="20001"/>
                    </a:ext>
                  </a:extLst>
                </a:gridCol>
                <a:gridCol w="2178050">
                  <a:extLst>
                    <a:ext uri="{9D8B030D-6E8A-4147-A177-3AD203B41FA5}">
                      <a16:colId xmlns:a16="http://schemas.microsoft.com/office/drawing/2014/main" xmlns="" val="20002"/>
                    </a:ext>
                  </a:extLst>
                </a:gridCol>
                <a:gridCol w="2178050">
                  <a:extLst>
                    <a:ext uri="{9D8B030D-6E8A-4147-A177-3AD203B41FA5}">
                      <a16:colId xmlns:a16="http://schemas.microsoft.com/office/drawing/2014/main" xmlns="" val="20003"/>
                    </a:ext>
                  </a:extLst>
                </a:gridCol>
              </a:tblGrid>
              <a:tr h="914376">
                <a:tc>
                  <a:txBody>
                    <a:bodyPr/>
                    <a:lstStyle/>
                    <a:p>
                      <a:r>
                        <a:rPr lang="en-GB" sz="1800" dirty="0">
                          <a:latin typeface="Arial" panose="020B0604020202020204" pitchFamily="34" charset="0"/>
                          <a:cs typeface="Arial" panose="020B0604020202020204" pitchFamily="34" charset="0"/>
                        </a:rPr>
                        <a:t>Country</a:t>
                      </a:r>
                    </a:p>
                  </a:txBody>
                  <a:tcPr marT="45714" marB="45714"/>
                </a:tc>
                <a:tc>
                  <a:txBody>
                    <a:bodyPr/>
                    <a:lstStyle/>
                    <a:p>
                      <a:r>
                        <a:rPr lang="en-GB" sz="1800" dirty="0">
                          <a:latin typeface="Arial" panose="020B0604020202020204" pitchFamily="34" charset="0"/>
                          <a:cs typeface="Arial" panose="020B0604020202020204" pitchFamily="34" charset="0"/>
                        </a:rPr>
                        <a:t>Antimicrobial sales</a:t>
                      </a:r>
                    </a:p>
                    <a:p>
                      <a:r>
                        <a:rPr lang="en-GB" sz="1800" dirty="0">
                          <a:latin typeface="Arial" panose="020B0604020202020204" pitchFamily="34" charset="0"/>
                          <a:cs typeface="Arial" panose="020B0604020202020204" pitchFamily="34" charset="0"/>
                        </a:rPr>
                        <a:t>(tonnes)</a:t>
                      </a:r>
                    </a:p>
                  </a:txBody>
                  <a:tcPr marT="45714" marB="45714"/>
                </a:tc>
                <a:tc>
                  <a:txBody>
                    <a:bodyPr/>
                    <a:lstStyle/>
                    <a:p>
                      <a:r>
                        <a:rPr lang="en-GB" sz="1800" dirty="0">
                          <a:latin typeface="Arial" panose="020B0604020202020204" pitchFamily="34" charset="0"/>
                          <a:cs typeface="Arial" panose="020B0604020202020204" pitchFamily="34" charset="0"/>
                        </a:rPr>
                        <a:t>Animal Biomass</a:t>
                      </a:r>
                    </a:p>
                    <a:p>
                      <a:r>
                        <a:rPr lang="en-GB" sz="1800" dirty="0">
                          <a:latin typeface="Arial" panose="020B0604020202020204" pitchFamily="34" charset="0"/>
                          <a:cs typeface="Arial" panose="020B0604020202020204" pitchFamily="34" charset="0"/>
                        </a:rPr>
                        <a:t>(x 10</a:t>
                      </a:r>
                      <a:r>
                        <a:rPr lang="en-GB" sz="1200" dirty="0">
                          <a:latin typeface="Arial" panose="020B0604020202020204" pitchFamily="34" charset="0"/>
                          <a:cs typeface="Arial" panose="020B0604020202020204" pitchFamily="34" charset="0"/>
                        </a:rPr>
                        <a:t>3 </a:t>
                      </a:r>
                      <a:r>
                        <a:rPr lang="en-GB" sz="1800" dirty="0">
                          <a:latin typeface="Arial" panose="020B0604020202020204" pitchFamily="34" charset="0"/>
                          <a:cs typeface="Arial" panose="020B0604020202020204" pitchFamily="34" charset="0"/>
                        </a:rPr>
                        <a:t>tonnes)</a:t>
                      </a:r>
                    </a:p>
                  </a:txBody>
                  <a:tcPr marT="45714" marB="45714"/>
                </a:tc>
                <a:tc>
                  <a:txBody>
                    <a:bodyPr/>
                    <a:lstStyle/>
                    <a:p>
                      <a:r>
                        <a:rPr lang="en-GB" sz="1800" dirty="0">
                          <a:latin typeface="Arial" panose="020B0604020202020204" pitchFamily="34" charset="0"/>
                          <a:cs typeface="Arial" panose="020B0604020202020204" pitchFamily="34" charset="0"/>
                        </a:rPr>
                        <a:t>Antimicrobial Use</a:t>
                      </a:r>
                    </a:p>
                    <a:p>
                      <a:r>
                        <a:rPr lang="en-GB" sz="1800" dirty="0">
                          <a:latin typeface="Arial" panose="020B0604020202020204" pitchFamily="34" charset="0"/>
                          <a:cs typeface="Arial" panose="020B0604020202020204" pitchFamily="34" charset="0"/>
                        </a:rPr>
                        <a:t>PCU  mg/Kg</a:t>
                      </a:r>
                    </a:p>
                  </a:txBody>
                  <a:tcPr marT="45714" marB="45714"/>
                </a:tc>
                <a:extLst>
                  <a:ext uri="{0D108BD9-81ED-4DB2-BD59-A6C34878D82A}">
                    <a16:rowId xmlns:a16="http://schemas.microsoft.com/office/drawing/2014/main" xmlns="" val="10000"/>
                  </a:ext>
                </a:extLst>
              </a:tr>
              <a:tr h="644659">
                <a:tc>
                  <a:txBody>
                    <a:bodyPr/>
                    <a:lstStyle/>
                    <a:p>
                      <a:r>
                        <a:rPr lang="en-GB" sz="1800" dirty="0">
                          <a:latin typeface="Arial" panose="020B0604020202020204" pitchFamily="34" charset="0"/>
                          <a:cs typeface="Arial" panose="020B0604020202020204" pitchFamily="34" charset="0"/>
                        </a:rPr>
                        <a:t>Denmark</a:t>
                      </a:r>
                    </a:p>
                  </a:txBody>
                  <a:tcPr marT="45714" marB="45714"/>
                </a:tc>
                <a:tc>
                  <a:txBody>
                    <a:bodyPr/>
                    <a:lstStyle/>
                    <a:p>
                      <a:r>
                        <a:rPr lang="en-GB" sz="1800" dirty="0">
                          <a:latin typeface="Arial" panose="020B0604020202020204" pitchFamily="34" charset="0"/>
                          <a:cs typeface="Arial" panose="020B0604020202020204" pitchFamily="34" charset="0"/>
                        </a:rPr>
                        <a:t>107</a:t>
                      </a:r>
                    </a:p>
                  </a:txBody>
                  <a:tcPr marT="45714" marB="45714"/>
                </a:tc>
                <a:tc>
                  <a:txBody>
                    <a:bodyPr/>
                    <a:lstStyle/>
                    <a:p>
                      <a:r>
                        <a:rPr lang="en-GB" sz="1800" dirty="0">
                          <a:latin typeface="Arial" panose="020B0604020202020204" pitchFamily="34" charset="0"/>
                          <a:cs typeface="Arial" panose="020B0604020202020204" pitchFamily="34" charset="0"/>
                        </a:rPr>
                        <a:t>2424</a:t>
                      </a:r>
                    </a:p>
                  </a:txBody>
                  <a:tcPr marT="45714" marB="45714"/>
                </a:tc>
                <a:tc>
                  <a:txBody>
                    <a:bodyPr/>
                    <a:lstStyle/>
                    <a:p>
                      <a:r>
                        <a:rPr lang="en-GB" sz="1800" dirty="0">
                          <a:latin typeface="Arial" panose="020B0604020202020204" pitchFamily="34" charset="0"/>
                          <a:cs typeface="Arial" panose="020B0604020202020204" pitchFamily="34" charset="0"/>
                        </a:rPr>
                        <a:t>44.1</a:t>
                      </a:r>
                    </a:p>
                  </a:txBody>
                  <a:tcPr marT="45714" marB="45714"/>
                </a:tc>
                <a:extLst>
                  <a:ext uri="{0D108BD9-81ED-4DB2-BD59-A6C34878D82A}">
                    <a16:rowId xmlns:a16="http://schemas.microsoft.com/office/drawing/2014/main" xmlns="" val="10001"/>
                  </a:ext>
                </a:extLst>
              </a:tr>
              <a:tr h="644659">
                <a:tc>
                  <a:txBody>
                    <a:bodyPr/>
                    <a:lstStyle/>
                    <a:p>
                      <a:r>
                        <a:rPr lang="en-GB" sz="1800" dirty="0">
                          <a:latin typeface="Arial" panose="020B0604020202020204" pitchFamily="34" charset="0"/>
                          <a:cs typeface="Arial" panose="020B0604020202020204" pitchFamily="34" charset="0"/>
                        </a:rPr>
                        <a:t>Germany</a:t>
                      </a:r>
                    </a:p>
                  </a:txBody>
                  <a:tcPr marT="45714" marB="45714"/>
                </a:tc>
                <a:tc>
                  <a:txBody>
                    <a:bodyPr/>
                    <a:lstStyle/>
                    <a:p>
                      <a:r>
                        <a:rPr lang="en-GB" sz="1800" dirty="0">
                          <a:latin typeface="Arial" panose="020B0604020202020204" pitchFamily="34" charset="0"/>
                          <a:cs typeface="Arial" panose="020B0604020202020204" pitchFamily="34" charset="0"/>
                        </a:rPr>
                        <a:t>1707.5</a:t>
                      </a:r>
                    </a:p>
                  </a:txBody>
                  <a:tcPr marT="45714" marB="45714"/>
                </a:tc>
                <a:tc>
                  <a:txBody>
                    <a:bodyPr/>
                    <a:lstStyle/>
                    <a:p>
                      <a:r>
                        <a:rPr lang="en-GB" sz="1800" dirty="0">
                          <a:latin typeface="Arial" panose="020B0604020202020204" pitchFamily="34" charset="0"/>
                          <a:cs typeface="Arial" panose="020B0604020202020204" pitchFamily="34" charset="0"/>
                        </a:rPr>
                        <a:t>8,338</a:t>
                      </a:r>
                    </a:p>
                  </a:txBody>
                  <a:tcPr marT="45714" marB="45714"/>
                </a:tc>
                <a:tc>
                  <a:txBody>
                    <a:bodyPr/>
                    <a:lstStyle/>
                    <a:p>
                      <a:r>
                        <a:rPr lang="en-GB" sz="1800" dirty="0">
                          <a:latin typeface="Arial" panose="020B0604020202020204" pitchFamily="34" charset="0"/>
                          <a:cs typeface="Arial" panose="020B0604020202020204" pitchFamily="34" charset="0"/>
                        </a:rPr>
                        <a:t>204.8</a:t>
                      </a:r>
                    </a:p>
                  </a:txBody>
                  <a:tcPr marT="45714" marB="45714"/>
                </a:tc>
                <a:extLst>
                  <a:ext uri="{0D108BD9-81ED-4DB2-BD59-A6C34878D82A}">
                    <a16:rowId xmlns:a16="http://schemas.microsoft.com/office/drawing/2014/main" xmlns="" val="10002"/>
                  </a:ext>
                </a:extLst>
              </a:tr>
              <a:tr h="873932">
                <a:tc>
                  <a:txBody>
                    <a:bodyPr/>
                    <a:lstStyle/>
                    <a:p>
                      <a:r>
                        <a:rPr lang="en-GB" sz="1800" dirty="0">
                          <a:latin typeface="Arial" panose="020B0604020202020204" pitchFamily="34" charset="0"/>
                          <a:cs typeface="Arial" panose="020B0604020202020204" pitchFamily="34" charset="0"/>
                        </a:rPr>
                        <a:t>New Zealand</a:t>
                      </a:r>
                    </a:p>
                    <a:p>
                      <a:endParaRPr lang="en-GB" sz="1800" dirty="0">
                        <a:latin typeface="Arial" panose="020B0604020202020204" pitchFamily="34" charset="0"/>
                        <a:cs typeface="Arial" panose="020B0604020202020204" pitchFamily="34" charset="0"/>
                      </a:endParaRPr>
                    </a:p>
                  </a:txBody>
                  <a:tcPr marT="45714" marB="45714"/>
                </a:tc>
                <a:tc>
                  <a:txBody>
                    <a:bodyPr/>
                    <a:lstStyle/>
                    <a:p>
                      <a:r>
                        <a:rPr lang="en-GB" sz="1800" dirty="0">
                          <a:latin typeface="Arial" panose="020B0604020202020204" pitchFamily="34" charset="0"/>
                          <a:cs typeface="Arial" panose="020B0604020202020204" pitchFamily="34" charset="0"/>
                        </a:rPr>
                        <a:t>58.9</a:t>
                      </a:r>
                    </a:p>
                  </a:txBody>
                  <a:tcPr marT="45714" marB="45714"/>
                </a:tc>
                <a:tc>
                  <a:txBody>
                    <a:bodyPr/>
                    <a:lstStyle/>
                    <a:p>
                      <a:r>
                        <a:rPr lang="en-GB" sz="1800" dirty="0">
                          <a:latin typeface="Arial" panose="020B0604020202020204" pitchFamily="34" charset="0"/>
                          <a:cs typeface="Arial" panose="020B0604020202020204" pitchFamily="34" charset="0"/>
                        </a:rPr>
                        <a:t>6279</a:t>
                      </a:r>
                    </a:p>
                  </a:txBody>
                  <a:tcPr marT="45714" marB="45714"/>
                </a:tc>
                <a:tc>
                  <a:txBody>
                    <a:bodyPr/>
                    <a:lstStyle/>
                    <a:p>
                      <a:r>
                        <a:rPr lang="en-GB" sz="1800" dirty="0">
                          <a:latin typeface="Arial" panose="020B0604020202020204" pitchFamily="34" charset="0"/>
                          <a:cs typeface="Arial" panose="020B0604020202020204" pitchFamily="34" charset="0"/>
                        </a:rPr>
                        <a:t>9.4</a:t>
                      </a:r>
                    </a:p>
                  </a:txBody>
                  <a:tcPr marT="45714" marB="45714"/>
                </a:tc>
                <a:extLst>
                  <a:ext uri="{0D108BD9-81ED-4DB2-BD59-A6C34878D82A}">
                    <a16:rowId xmlns:a16="http://schemas.microsoft.com/office/drawing/2014/main" xmlns="" val="10003"/>
                  </a:ext>
                </a:extLst>
              </a:tr>
              <a:tr h="644659">
                <a:tc>
                  <a:txBody>
                    <a:bodyPr/>
                    <a:lstStyle/>
                    <a:p>
                      <a:r>
                        <a:rPr lang="en-GB" sz="1800" dirty="0">
                          <a:latin typeface="Arial" panose="020B0604020202020204" pitchFamily="34" charset="0"/>
                          <a:cs typeface="Arial" panose="020B0604020202020204" pitchFamily="34" charset="0"/>
                        </a:rPr>
                        <a:t>USA</a:t>
                      </a:r>
                    </a:p>
                  </a:txBody>
                  <a:tcPr marT="45714" marB="45714"/>
                </a:tc>
                <a:tc>
                  <a:txBody>
                    <a:bodyPr/>
                    <a:lstStyle/>
                    <a:p>
                      <a:r>
                        <a:rPr lang="en-GB" sz="1800" dirty="0">
                          <a:latin typeface="Arial" panose="020B0604020202020204" pitchFamily="34" charset="0"/>
                          <a:cs typeface="Arial" panose="020B0604020202020204" pitchFamily="34" charset="0"/>
                        </a:rPr>
                        <a:t>14,618</a:t>
                      </a:r>
                    </a:p>
                  </a:txBody>
                  <a:tcPr marT="45714" marB="45714"/>
                </a:tc>
                <a:tc>
                  <a:txBody>
                    <a:bodyPr/>
                    <a:lstStyle/>
                    <a:p>
                      <a:r>
                        <a:rPr lang="en-GB" sz="1800" dirty="0">
                          <a:latin typeface="Arial" panose="020B0604020202020204" pitchFamily="34" charset="0"/>
                          <a:cs typeface="Arial" panose="020B0604020202020204" pitchFamily="34" charset="0"/>
                        </a:rPr>
                        <a:t>54909</a:t>
                      </a:r>
                    </a:p>
                  </a:txBody>
                  <a:tcPr marT="45714" marB="45714"/>
                </a:tc>
                <a:tc>
                  <a:txBody>
                    <a:bodyPr/>
                    <a:lstStyle/>
                    <a:p>
                      <a:r>
                        <a:rPr lang="en-GB" sz="1800" dirty="0">
                          <a:latin typeface="Arial" panose="020B0604020202020204" pitchFamily="34" charset="0"/>
                          <a:cs typeface="Arial" panose="020B0604020202020204" pitchFamily="34" charset="0"/>
                        </a:rPr>
                        <a:t>266.2</a:t>
                      </a:r>
                    </a:p>
                  </a:txBody>
                  <a:tcPr marT="45714" marB="45714"/>
                </a:tc>
                <a:extLst>
                  <a:ext uri="{0D108BD9-81ED-4DB2-BD59-A6C34878D82A}">
                    <a16:rowId xmlns:a16="http://schemas.microsoft.com/office/drawing/2014/main" xmlns="" val="10004"/>
                  </a:ext>
                </a:extLst>
              </a:tr>
              <a:tr h="644659">
                <a:tc>
                  <a:txBody>
                    <a:bodyPr/>
                    <a:lstStyle/>
                    <a:p>
                      <a:r>
                        <a:rPr lang="en-GB" sz="1800" dirty="0">
                          <a:latin typeface="Arial" panose="020B0604020202020204" pitchFamily="34" charset="0"/>
                          <a:cs typeface="Arial" panose="020B0604020202020204" pitchFamily="34" charset="0"/>
                        </a:rPr>
                        <a:t>UK</a:t>
                      </a:r>
                    </a:p>
                  </a:txBody>
                  <a:tcPr marT="45714" marB="45714"/>
                </a:tc>
                <a:tc>
                  <a:txBody>
                    <a:bodyPr/>
                    <a:lstStyle/>
                    <a:p>
                      <a:r>
                        <a:rPr lang="en-GB" sz="1800" dirty="0">
                          <a:latin typeface="Arial" panose="020B0604020202020204" pitchFamily="34" charset="0"/>
                          <a:cs typeface="Arial" panose="020B0604020202020204" pitchFamily="34" charset="0"/>
                        </a:rPr>
                        <a:t>862.3</a:t>
                      </a:r>
                    </a:p>
                  </a:txBody>
                  <a:tcPr marT="45714" marB="45714"/>
                </a:tc>
                <a:tc>
                  <a:txBody>
                    <a:bodyPr/>
                    <a:lstStyle/>
                    <a:p>
                      <a:r>
                        <a:rPr lang="en-GB" sz="1800" dirty="0">
                          <a:latin typeface="Arial" panose="020B0604020202020204" pitchFamily="34" charset="0"/>
                          <a:cs typeface="Arial" panose="020B0604020202020204" pitchFamily="34" charset="0"/>
                        </a:rPr>
                        <a:t>6749</a:t>
                      </a:r>
                    </a:p>
                  </a:txBody>
                  <a:tcPr marT="45714" marB="45714"/>
                </a:tc>
                <a:tc>
                  <a:txBody>
                    <a:bodyPr/>
                    <a:lstStyle/>
                    <a:p>
                      <a:r>
                        <a:rPr lang="en-GB" sz="1800" dirty="0">
                          <a:latin typeface="Arial" panose="020B0604020202020204" pitchFamily="34" charset="0"/>
                          <a:cs typeface="Arial" panose="020B0604020202020204" pitchFamily="34" charset="0"/>
                        </a:rPr>
                        <a:t>66.3</a:t>
                      </a:r>
                    </a:p>
                  </a:txBody>
                  <a:tcPr marT="45714" marB="45714"/>
                </a:tc>
                <a:extLst>
                  <a:ext uri="{0D108BD9-81ED-4DB2-BD59-A6C34878D82A}">
                    <a16:rowId xmlns:a16="http://schemas.microsoft.com/office/drawing/2014/main" xmlns="" val="10005"/>
                  </a:ext>
                </a:extLst>
              </a:tr>
              <a:tr h="644659">
                <a:tc>
                  <a:txBody>
                    <a:bodyPr/>
                    <a:lstStyle/>
                    <a:p>
                      <a:r>
                        <a:rPr lang="en-GB" sz="1800" dirty="0">
                          <a:latin typeface="Arial" panose="020B0604020202020204" pitchFamily="34" charset="0"/>
                          <a:cs typeface="Arial" panose="020B0604020202020204" pitchFamily="34" charset="0"/>
                        </a:rPr>
                        <a:t>Netherlands</a:t>
                      </a:r>
                    </a:p>
                  </a:txBody>
                  <a:tcPr marT="45714" marB="45714"/>
                </a:tc>
                <a:tc>
                  <a:txBody>
                    <a:bodyPr/>
                    <a:lstStyle/>
                    <a:p>
                      <a:r>
                        <a:rPr lang="en-GB" sz="1800" dirty="0">
                          <a:latin typeface="Arial" panose="020B0604020202020204" pitchFamily="34" charset="0"/>
                          <a:cs typeface="Arial" panose="020B0604020202020204" pitchFamily="34" charset="0"/>
                        </a:rPr>
                        <a:t>245.7</a:t>
                      </a:r>
                    </a:p>
                  </a:txBody>
                  <a:tcPr marT="45714" marB="45714"/>
                </a:tc>
                <a:tc>
                  <a:txBody>
                    <a:bodyPr/>
                    <a:lstStyle/>
                    <a:p>
                      <a:r>
                        <a:rPr lang="en-GB" sz="1800" dirty="0">
                          <a:latin typeface="Arial" panose="020B0604020202020204" pitchFamily="34" charset="0"/>
                          <a:cs typeface="Arial" panose="020B0604020202020204" pitchFamily="34" charset="0"/>
                        </a:rPr>
                        <a:t>3279</a:t>
                      </a:r>
                    </a:p>
                  </a:txBody>
                  <a:tcPr marT="45714" marB="45714"/>
                </a:tc>
                <a:tc>
                  <a:txBody>
                    <a:bodyPr/>
                    <a:lstStyle/>
                    <a:p>
                      <a:r>
                        <a:rPr lang="en-GB" sz="1800" dirty="0">
                          <a:latin typeface="Arial" panose="020B0604020202020204" pitchFamily="34" charset="0"/>
                          <a:cs typeface="Arial" panose="020B0604020202020204" pitchFamily="34" charset="0"/>
                        </a:rPr>
                        <a:t>74.9</a:t>
                      </a:r>
                    </a:p>
                  </a:txBody>
                  <a:tcPr marT="45714" marB="45714"/>
                </a:tc>
                <a:extLst>
                  <a:ext uri="{0D108BD9-81ED-4DB2-BD59-A6C34878D82A}">
                    <a16:rowId xmlns:a16="http://schemas.microsoft.com/office/drawing/2014/main" xmlns="" val="10006"/>
                  </a:ext>
                </a:extLst>
              </a:tr>
              <a:tr h="644659">
                <a:tc>
                  <a:txBody>
                    <a:bodyPr/>
                    <a:lstStyle/>
                    <a:p>
                      <a:r>
                        <a:rPr lang="en-GB" sz="1800" dirty="0">
                          <a:latin typeface="Arial" panose="020B0604020202020204" pitchFamily="34" charset="0"/>
                          <a:cs typeface="Arial" panose="020B0604020202020204" pitchFamily="34" charset="0"/>
                        </a:rPr>
                        <a:t>Norway</a:t>
                      </a:r>
                    </a:p>
                  </a:txBody>
                  <a:tcPr marT="45714" marB="45714"/>
                </a:tc>
                <a:tc>
                  <a:txBody>
                    <a:bodyPr/>
                    <a:lstStyle/>
                    <a:p>
                      <a:r>
                        <a:rPr lang="en-GB" sz="1800" dirty="0">
                          <a:latin typeface="Arial" panose="020B0604020202020204" pitchFamily="34" charset="0"/>
                          <a:cs typeface="Arial" panose="020B0604020202020204" pitchFamily="34" charset="0"/>
                        </a:rPr>
                        <a:t>7.1</a:t>
                      </a:r>
                    </a:p>
                  </a:txBody>
                  <a:tcPr marT="45714" marB="45714"/>
                </a:tc>
                <a:tc>
                  <a:txBody>
                    <a:bodyPr/>
                    <a:lstStyle/>
                    <a:p>
                      <a:r>
                        <a:rPr lang="en-GB" sz="1800" dirty="0">
                          <a:latin typeface="Arial" panose="020B0604020202020204" pitchFamily="34" charset="0"/>
                          <a:cs typeface="Arial" panose="020B0604020202020204" pitchFamily="34" charset="0"/>
                        </a:rPr>
                        <a:t>1851</a:t>
                      </a:r>
                    </a:p>
                  </a:txBody>
                  <a:tcPr marT="45714" marB="45714"/>
                </a:tc>
                <a:tc>
                  <a:txBody>
                    <a:bodyPr/>
                    <a:lstStyle/>
                    <a:p>
                      <a:r>
                        <a:rPr lang="en-GB" sz="1800" dirty="0">
                          <a:latin typeface="Arial" panose="020B0604020202020204" pitchFamily="34" charset="0"/>
                          <a:cs typeface="Arial" panose="020B0604020202020204" pitchFamily="34" charset="0"/>
                        </a:rPr>
                        <a:t>3.8</a:t>
                      </a:r>
                    </a:p>
                  </a:txBody>
                  <a:tcPr marT="45714" marB="45714"/>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152691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p:cNvSpPr>
            <a:spLocks noGrp="1"/>
          </p:cNvSpPr>
          <p:nvPr>
            <p:ph type="title"/>
          </p:nvPr>
        </p:nvSpPr>
        <p:spPr bwMode="auto">
          <a:xfrm>
            <a:off x="1981200" y="593725"/>
            <a:ext cx="8863013" cy="487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2800" b="1">
                <a:solidFill>
                  <a:schemeClr val="tx2"/>
                </a:solidFill>
                <a:latin typeface="Arial" panose="020B0604020202020204" pitchFamily="34" charset="0"/>
                <a:cs typeface="Arial" panose="020B0604020202020204" pitchFamily="34" charset="0"/>
              </a:rPr>
              <a:t>Use of total antibiotics in veterinary medicine in the UK</a:t>
            </a:r>
          </a:p>
        </p:txBody>
      </p:sp>
      <p:sp>
        <p:nvSpPr>
          <p:cNvPr id="190466" name="Content Placeholder 2"/>
          <p:cNvSpPr>
            <a:spLocks noGrp="1"/>
          </p:cNvSpPr>
          <p:nvPr>
            <p:ph idx="1"/>
          </p:nvPr>
        </p:nvSpPr>
        <p:spPr bwMode="auto">
          <a:xfrm>
            <a:off x="1411288" y="1600200"/>
            <a:ext cx="9571037" cy="4735513"/>
          </a:xfrm>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a:buFont typeface="Arial" charset="0"/>
              <a:buNone/>
              <a:defRPr/>
            </a:pPr>
            <a:r>
              <a:rPr lang="en-US" dirty="0"/>
              <a:t>		</a:t>
            </a:r>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indent="14288">
              <a:buFont typeface="Arial" charset="0"/>
              <a:buNone/>
              <a:defRPr/>
            </a:pPr>
            <a:endParaRPr lang="en-US" sz="2000" dirty="0">
              <a:latin typeface="Arial" panose="020B0604020202020204" pitchFamily="34" charset="0"/>
              <a:cs typeface="Arial" panose="020B0604020202020204" pitchFamily="34" charset="0"/>
            </a:endParaRPr>
          </a:p>
          <a:p>
            <a:pPr indent="14288">
              <a:buFont typeface="Arial" charset="0"/>
              <a:buNone/>
              <a:defRPr/>
            </a:pPr>
            <a:endParaRPr lang="en-US" sz="2000" dirty="0">
              <a:latin typeface="Arial" panose="020B0604020202020204" pitchFamily="34" charset="0"/>
              <a:cs typeface="Arial" panose="020B0604020202020204" pitchFamily="34" charset="0"/>
            </a:endParaRPr>
          </a:p>
          <a:p>
            <a:pPr indent="14288">
              <a:buFont typeface="Arial" charset="0"/>
              <a:buNone/>
              <a:defRPr/>
            </a:pPr>
            <a:endParaRPr lang="en-US" sz="2000" dirty="0">
              <a:latin typeface="Arial" panose="020B0604020202020204" pitchFamily="34" charset="0"/>
              <a:cs typeface="Arial" panose="020B0604020202020204" pitchFamily="34" charset="0"/>
            </a:endParaRPr>
          </a:p>
          <a:p>
            <a:pPr indent="14288">
              <a:buFont typeface="Arial" charset="0"/>
              <a:buNone/>
              <a:defRPr/>
            </a:pPr>
            <a:r>
              <a:rPr lang="en-US" sz="2000" dirty="0">
                <a:latin typeface="Arial" panose="020B0604020202020204" pitchFamily="34" charset="0"/>
                <a:cs typeface="Arial" panose="020B0604020202020204" pitchFamily="34" charset="0"/>
              </a:rPr>
              <a:t>mg/PCU: mg per population corrected unit – estimated sales corrected by animal population. 1 PCU = 1kg of different categories of livestock</a:t>
            </a:r>
          </a:p>
          <a:p>
            <a:pPr indent="14288">
              <a:buFont typeface="Arial" charset="0"/>
              <a:buNone/>
              <a:defRPr/>
            </a:pPr>
            <a:r>
              <a:rPr lang="en-US" sz="1600" dirty="0">
                <a:latin typeface="Arial" panose="020B0604020202020204" pitchFamily="34" charset="0"/>
                <a:cs typeface="Arial" panose="020B0604020202020204" pitchFamily="34" charset="0"/>
              </a:rPr>
              <a:t>Data supplied by VMD June 2014; 2013 data still undergoing validation and subject to change</a:t>
            </a:r>
            <a:r>
              <a:rPr lang="en-US" sz="1400" dirty="0">
                <a:latin typeface="Arial" panose="020B0604020202020204" pitchFamily="34" charset="0"/>
                <a:cs typeface="Arial" panose="020B0604020202020204" pitchFamily="34" charset="0"/>
              </a:rPr>
              <a:t>	</a:t>
            </a:r>
          </a:p>
          <a:p>
            <a:pPr>
              <a:buFont typeface="Arial" charset="0"/>
              <a:buNone/>
              <a:defRPr/>
            </a:pPr>
            <a:r>
              <a:rPr lang="en-US" dirty="0"/>
              <a:t>		.  </a:t>
            </a:r>
          </a:p>
        </p:txBody>
      </p:sp>
      <p:pic>
        <p:nvPicPr>
          <p:cNvPr id="17613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9200" y="1417638"/>
            <a:ext cx="7213600"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004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p:cNvSpPr>
            <a:spLocks noGrp="1"/>
          </p:cNvSpPr>
          <p:nvPr>
            <p:ph type="title"/>
          </p:nvPr>
        </p:nvSpPr>
        <p:spPr bwMode="auto">
          <a:xfrm>
            <a:off x="1122363" y="769938"/>
            <a:ext cx="973137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2800" b="1">
                <a:solidFill>
                  <a:schemeClr val="tx2"/>
                </a:solidFill>
                <a:latin typeface="Arial" panose="020B0604020202020204" pitchFamily="34" charset="0"/>
                <a:cs typeface="Arial" panose="020B0604020202020204" pitchFamily="34" charset="0"/>
              </a:rPr>
              <a:t>Use of 3</a:t>
            </a:r>
            <a:r>
              <a:rPr lang="en-US" altLang="en-US" sz="2800" b="1" baseline="30000">
                <a:solidFill>
                  <a:schemeClr val="tx2"/>
                </a:solidFill>
                <a:latin typeface="Arial" panose="020B0604020202020204" pitchFamily="34" charset="0"/>
                <a:cs typeface="Arial" panose="020B0604020202020204" pitchFamily="34" charset="0"/>
              </a:rPr>
              <a:t>rd</a:t>
            </a:r>
            <a:r>
              <a:rPr lang="en-US" altLang="en-US" sz="2800" b="1">
                <a:solidFill>
                  <a:schemeClr val="tx2"/>
                </a:solidFill>
                <a:latin typeface="Arial" panose="020B0604020202020204" pitchFamily="34" charset="0"/>
                <a:cs typeface="Arial" panose="020B0604020202020204" pitchFamily="34" charset="0"/>
              </a:rPr>
              <a:t>/4</a:t>
            </a:r>
            <a:r>
              <a:rPr lang="en-US" altLang="en-US" sz="2800" b="1" baseline="30000">
                <a:solidFill>
                  <a:schemeClr val="tx2"/>
                </a:solidFill>
                <a:latin typeface="Arial" panose="020B0604020202020204" pitchFamily="34" charset="0"/>
                <a:cs typeface="Arial" panose="020B0604020202020204" pitchFamily="34" charset="0"/>
              </a:rPr>
              <a:t>th</a:t>
            </a:r>
            <a:r>
              <a:rPr lang="en-US" altLang="en-US" sz="2800" b="1">
                <a:solidFill>
                  <a:schemeClr val="tx2"/>
                </a:solidFill>
                <a:latin typeface="Arial" panose="020B0604020202020204" pitchFamily="34" charset="0"/>
                <a:cs typeface="Arial" panose="020B0604020202020204" pitchFamily="34" charset="0"/>
              </a:rPr>
              <a:t> generation cephalosporins in veterinary medicine in UK</a:t>
            </a:r>
          </a:p>
        </p:txBody>
      </p:sp>
      <p:sp>
        <p:nvSpPr>
          <p:cNvPr id="191490" name="Content Placeholder 2"/>
          <p:cNvSpPr>
            <a:spLocks noGrp="1"/>
          </p:cNvSpPr>
          <p:nvPr>
            <p:ph idx="1"/>
          </p:nvPr>
        </p:nvSpPr>
        <p:spPr bwMode="auto">
          <a:xfrm>
            <a:off x="1981200" y="1647825"/>
            <a:ext cx="8229600" cy="4903788"/>
          </a:xfrm>
          <a:ln>
            <a:miter lim="800000"/>
            <a:headEnd/>
            <a:tailEnd/>
          </a:ln>
        </p:spPr>
        <p:txBody>
          <a:bodyPr vert="horz" wrap="square" lIns="91440" tIns="45720" rIns="91440" bIns="45720" numCol="1" anchor="t" anchorCtr="0" compatLnSpc="1">
            <a:prstTxWarp prst="textNoShape">
              <a:avLst/>
            </a:prstTxWarp>
            <a:normAutofit lnSpcReduction="10000"/>
          </a:bodyPr>
          <a:lstStyle/>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None/>
              <a:defRPr/>
            </a:pPr>
            <a:endParaRPr lang="en-US" dirty="0"/>
          </a:p>
          <a:p>
            <a:pPr>
              <a:buFont typeface="Arial" charset="0"/>
              <a:buNone/>
              <a:defRPr/>
            </a:pPr>
            <a:r>
              <a:rPr lang="en-US" sz="1600" dirty="0">
                <a:latin typeface="Arial" panose="020B0604020202020204" pitchFamily="34" charset="0"/>
                <a:cs typeface="Arial" panose="020B0604020202020204" pitchFamily="34" charset="0"/>
              </a:rPr>
              <a:t>	</a:t>
            </a:r>
          </a:p>
          <a:p>
            <a:pPr marL="174625" indent="14288">
              <a:buFont typeface="Arial" charset="0"/>
              <a:buNone/>
              <a:defRPr/>
            </a:pPr>
            <a:endParaRPr lang="en-US" sz="1600" dirty="0">
              <a:latin typeface="Arial" panose="020B0604020202020204" pitchFamily="34" charset="0"/>
              <a:cs typeface="Arial" panose="020B0604020202020204" pitchFamily="34" charset="0"/>
            </a:endParaRPr>
          </a:p>
          <a:p>
            <a:pPr marL="174625" indent="14288">
              <a:buFont typeface="Arial" charset="0"/>
              <a:buNone/>
              <a:defRPr/>
            </a:pPr>
            <a:endParaRPr lang="en-US" sz="1600" dirty="0">
              <a:latin typeface="Arial" panose="020B0604020202020204" pitchFamily="34" charset="0"/>
              <a:cs typeface="Arial" panose="020B0604020202020204" pitchFamily="34" charset="0"/>
            </a:endParaRPr>
          </a:p>
          <a:p>
            <a:pPr marL="174625" indent="14288">
              <a:buFont typeface="Arial" charset="0"/>
              <a:buNone/>
              <a:defRPr/>
            </a:pPr>
            <a:r>
              <a:rPr lang="en-US" sz="1600" dirty="0">
                <a:latin typeface="Arial" panose="020B0604020202020204" pitchFamily="34" charset="0"/>
                <a:cs typeface="Arial" panose="020B0604020202020204" pitchFamily="34" charset="0"/>
              </a:rPr>
              <a:t>mg/PCU: mg per population corrected unit – estimated sales corrected by animal population. 1 PCU =!kg of different categories of livestock</a:t>
            </a:r>
          </a:p>
          <a:p>
            <a:pPr>
              <a:buFont typeface="Arial" charset="0"/>
              <a:buNone/>
              <a:defRPr/>
            </a:pPr>
            <a:endParaRPr lang="en-US" sz="1600" dirty="0">
              <a:latin typeface="Arial" panose="020B0604020202020204" pitchFamily="34" charset="0"/>
              <a:cs typeface="Arial" panose="020B0604020202020204" pitchFamily="34" charset="0"/>
            </a:endParaRPr>
          </a:p>
          <a:p>
            <a:pPr>
              <a:buFont typeface="Arial" charset="0"/>
              <a:buNone/>
              <a:defRPr/>
            </a:pPr>
            <a:r>
              <a:rPr lang="en-US" sz="1600" dirty="0">
                <a:latin typeface="Arial" panose="020B0604020202020204" pitchFamily="34" charset="0"/>
                <a:cs typeface="Arial" panose="020B0604020202020204" pitchFamily="34" charset="0"/>
              </a:rPr>
              <a:t>Data supplied by VMD June 2014	</a:t>
            </a: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pic>
        <p:nvPicPr>
          <p:cNvPr id="1771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9188" y="1647825"/>
            <a:ext cx="7107237"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287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bwMode="auto">
          <a:xfrm>
            <a:off x="1143000" y="730250"/>
            <a:ext cx="9501188" cy="687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b="1">
                <a:solidFill>
                  <a:schemeClr val="tx2"/>
                </a:solidFill>
                <a:latin typeface="Arial" panose="020B0604020202020204" pitchFamily="34" charset="0"/>
                <a:cs typeface="Arial" panose="020B0604020202020204" pitchFamily="34" charset="0"/>
              </a:rPr>
              <a:t>Use of fluoroquinolones in veterinary medicine in UK</a:t>
            </a:r>
          </a:p>
        </p:txBody>
      </p:sp>
      <p:sp>
        <p:nvSpPr>
          <p:cNvPr id="178179" name="Content Placeholder 2"/>
          <p:cNvSpPr>
            <a:spLocks noGrp="1"/>
          </p:cNvSpPr>
          <p:nvPr>
            <p:ph idx="1"/>
          </p:nvPr>
        </p:nvSpPr>
        <p:spPr bwMode="auto">
          <a:xfrm>
            <a:off x="609600" y="1600200"/>
            <a:ext cx="109728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a:p>
          <a:p>
            <a:endParaRPr lang="en-US" altLang="en-US"/>
          </a:p>
          <a:p>
            <a:endParaRPr lang="en-US" altLang="en-US"/>
          </a:p>
          <a:p>
            <a:endParaRPr lang="en-US" altLang="en-US"/>
          </a:p>
          <a:p>
            <a:endParaRPr lang="en-US" altLang="en-US"/>
          </a:p>
          <a:p>
            <a:endParaRPr lang="en-US" altLang="en-US"/>
          </a:p>
          <a:p>
            <a:pPr>
              <a:buFont typeface="Arial" panose="020B0604020202020204" pitchFamily="34" charset="0"/>
              <a:buNone/>
            </a:pPr>
            <a:r>
              <a:rPr lang="en-US" altLang="en-US" sz="2000"/>
              <a:t>	</a:t>
            </a:r>
            <a:r>
              <a:rPr lang="en-US" altLang="en-US" sz="1600">
                <a:latin typeface="Arial" panose="020B0604020202020204" pitchFamily="34" charset="0"/>
                <a:cs typeface="Arial" panose="020B0604020202020204" pitchFamily="34" charset="0"/>
              </a:rPr>
              <a:t>mg/PCU: mg per population corrected unit – estimated sales corrected by animal population. 1 PCU =!kg of different categories of livestock</a:t>
            </a:r>
          </a:p>
          <a:p>
            <a:pPr>
              <a:buFont typeface="Arial" panose="020B0604020202020204" pitchFamily="34" charset="0"/>
              <a:buNone/>
            </a:pPr>
            <a:r>
              <a:rPr lang="en-US" altLang="en-US" sz="1600">
                <a:latin typeface="Arial" panose="020B0604020202020204" pitchFamily="34" charset="0"/>
                <a:cs typeface="Arial" panose="020B0604020202020204" pitchFamily="34" charset="0"/>
              </a:rPr>
              <a:t>	Data supplied by VMD June 2014	</a:t>
            </a:r>
          </a:p>
        </p:txBody>
      </p:sp>
      <p:pic>
        <p:nvPicPr>
          <p:cNvPr id="17818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1603375"/>
            <a:ext cx="6194425"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378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bwMode="auto">
          <a:xfrm>
            <a:off x="1849438" y="58420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1">
                <a:solidFill>
                  <a:schemeClr val="tx2"/>
                </a:solidFill>
                <a:latin typeface="Arial" panose="020B0604020202020204" pitchFamily="34" charset="0"/>
                <a:cs typeface="Arial" panose="020B0604020202020204" pitchFamily="34" charset="0"/>
              </a:rPr>
              <a:t>Key messages</a:t>
            </a:r>
          </a:p>
        </p:txBody>
      </p:sp>
      <p:sp>
        <p:nvSpPr>
          <p:cNvPr id="179203" name="Content Placeholder 2"/>
          <p:cNvSpPr>
            <a:spLocks noGrp="1"/>
          </p:cNvSpPr>
          <p:nvPr>
            <p:ph idx="1"/>
          </p:nvPr>
        </p:nvSpPr>
        <p:spPr bwMode="auto">
          <a:xfrm>
            <a:off x="862013" y="1184275"/>
            <a:ext cx="10436225" cy="5114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a:lnSpc>
                <a:spcPct val="150000"/>
              </a:lnSpc>
            </a:pPr>
            <a:r>
              <a:rPr lang="en-US" altLang="en-US" sz="2000">
                <a:solidFill>
                  <a:schemeClr val="tx2"/>
                </a:solidFill>
                <a:latin typeface="Arial" panose="020B0604020202020204" pitchFamily="34" charset="0"/>
                <a:cs typeface="Arial" panose="020B0604020202020204" pitchFamily="34" charset="0"/>
              </a:rPr>
              <a:t>The message is clear…if the veterinary profession doesn’t change, change will be imposed</a:t>
            </a:r>
          </a:p>
          <a:p>
            <a:pPr>
              <a:lnSpc>
                <a:spcPct val="150000"/>
              </a:lnSpc>
            </a:pPr>
            <a:r>
              <a:rPr lang="en-US" altLang="en-US" sz="2000">
                <a:solidFill>
                  <a:schemeClr val="tx2"/>
                </a:solidFill>
                <a:latin typeface="Arial" panose="020B0604020202020204" pitchFamily="34" charset="0"/>
                <a:cs typeface="Arial" panose="020B0604020202020204" pitchFamily="34" charset="0"/>
              </a:rPr>
              <a:t>Veterinary antibiotic use in the future will be different </a:t>
            </a:r>
          </a:p>
          <a:p>
            <a:pPr>
              <a:lnSpc>
                <a:spcPct val="150000"/>
              </a:lnSpc>
            </a:pPr>
            <a:r>
              <a:rPr lang="en-US" altLang="en-US" sz="2000">
                <a:solidFill>
                  <a:schemeClr val="tx2"/>
                </a:solidFill>
                <a:latin typeface="Arial" panose="020B0604020202020204" pitchFamily="34" charset="0"/>
                <a:cs typeface="Arial" panose="020B0604020202020204" pitchFamily="34" charset="0"/>
              </a:rPr>
              <a:t>Accept that we need constraints on certain classes of antimicrobial and on how and when we use them to auditable protocols</a:t>
            </a:r>
          </a:p>
          <a:p>
            <a:pPr>
              <a:lnSpc>
                <a:spcPct val="150000"/>
              </a:lnSpc>
            </a:pPr>
            <a:r>
              <a:rPr lang="en-US" altLang="en-US" sz="2000">
                <a:solidFill>
                  <a:schemeClr val="tx2"/>
                </a:solidFill>
                <a:latin typeface="Arial" panose="020B0604020202020204" pitchFamily="34" charset="0"/>
                <a:cs typeface="Arial" panose="020B0604020202020204" pitchFamily="34" charset="0"/>
              </a:rPr>
              <a:t>Work the One Health concept vigorously, - build alliances</a:t>
            </a:r>
          </a:p>
          <a:p>
            <a:pPr>
              <a:lnSpc>
                <a:spcPct val="150000"/>
              </a:lnSpc>
            </a:pPr>
            <a:r>
              <a:rPr lang="en-US" altLang="en-US" sz="2000">
                <a:solidFill>
                  <a:schemeClr val="tx2"/>
                </a:solidFill>
                <a:latin typeface="Arial" panose="020B0604020202020204" pitchFamily="34" charset="0"/>
                <a:cs typeface="Arial" panose="020B0604020202020204" pitchFamily="34" charset="0"/>
              </a:rPr>
              <a:t>Education education education</a:t>
            </a:r>
          </a:p>
          <a:p>
            <a:pPr>
              <a:lnSpc>
                <a:spcPct val="150000"/>
              </a:lnSpc>
            </a:pPr>
            <a:r>
              <a:rPr lang="en-US" altLang="en-US" sz="2000">
                <a:solidFill>
                  <a:schemeClr val="tx2"/>
                </a:solidFill>
                <a:latin typeface="Arial" panose="020B0604020202020204" pitchFamily="34" charset="0"/>
                <a:cs typeface="Arial" panose="020B0604020202020204" pitchFamily="34" charset="0"/>
              </a:rPr>
              <a:t>Grow the relationships with others in the animal health community</a:t>
            </a:r>
          </a:p>
          <a:p>
            <a:pPr>
              <a:lnSpc>
                <a:spcPct val="150000"/>
              </a:lnSpc>
            </a:pPr>
            <a:r>
              <a:rPr lang="en-US" altLang="en-US" sz="2000">
                <a:solidFill>
                  <a:schemeClr val="tx2"/>
                </a:solidFill>
                <a:latin typeface="Arial" panose="020B0604020202020204" pitchFamily="34" charset="0"/>
                <a:cs typeface="Arial" panose="020B0604020202020204" pitchFamily="34" charset="0"/>
              </a:rPr>
              <a:t>Positive communications/media/PR is critically important</a:t>
            </a:r>
            <a:r>
              <a:rPr lang="en-US" altLang="en-US" sz="2800">
                <a:solidFill>
                  <a:schemeClr val="tx2"/>
                </a:solidFill>
                <a:latin typeface="Arial" panose="020B0604020202020204" pitchFamily="34" charset="0"/>
                <a:cs typeface="Arial" panose="020B0604020202020204" pitchFamily="34" charset="0"/>
              </a:rPr>
              <a:t> </a:t>
            </a:r>
          </a:p>
          <a:p>
            <a:pPr>
              <a:buFontTx/>
              <a:buNone/>
            </a:pPr>
            <a:endParaRPr lang="en-US" altLang="en-US" sz="2800">
              <a:solidFill>
                <a:srgbClr val="00B0F0"/>
              </a:solidFill>
            </a:endParaRPr>
          </a:p>
          <a:p>
            <a:endParaRPr lang="en-US" altLang="en-US"/>
          </a:p>
        </p:txBody>
      </p:sp>
    </p:spTree>
    <p:extLst>
      <p:ext uri="{BB962C8B-B14F-4D97-AF65-F5344CB8AC3E}">
        <p14:creationId xmlns:p14="http://schemas.microsoft.com/office/powerpoint/2010/main" val="199360830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1017588" y="5356225"/>
            <a:ext cx="10515600" cy="1325563"/>
          </a:xfrm>
        </p:spPr>
        <p:txBody>
          <a:bodyPr/>
          <a:lstStyle/>
          <a:p>
            <a:pPr eaLnBrk="1" hangingPunct="1"/>
            <a:r>
              <a:rPr lang="en-GB" altLang="en-US"/>
              <a:t>                   </a:t>
            </a:r>
            <a:r>
              <a:rPr lang="en-GB" altLang="en-US" sz="4800" b="1">
                <a:solidFill>
                  <a:schemeClr val="tx2"/>
                </a:solidFill>
                <a:latin typeface="Arial" panose="020B0604020202020204" pitchFamily="34" charset="0"/>
                <a:cs typeface="Arial" panose="020B0604020202020204" pitchFamily="34" charset="0"/>
              </a:rPr>
              <a:t>Thanks for listening</a:t>
            </a:r>
          </a:p>
        </p:txBody>
      </p:sp>
      <p:pic>
        <p:nvPicPr>
          <p:cNvPr id="180227"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35013" y="1717675"/>
            <a:ext cx="6062662" cy="3495675"/>
          </a:xfrm>
        </p:spPr>
      </p:pic>
      <p:pic>
        <p:nvPicPr>
          <p:cNvPr id="180228" name="Content Placeholder 9" descr="Description: ag">
            <a:hlinkClick r:id="rId3"/>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7108825" y="1681163"/>
            <a:ext cx="4610100" cy="1784350"/>
          </a:xfrm>
        </p:spPr>
      </p:pic>
      <p:pic>
        <p:nvPicPr>
          <p:cNvPr id="180229" name="Picture 8" descr="BVA42149_BVA Strapline A">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5963" y="606425"/>
            <a:ext cx="51085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421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1469</Words>
  <Application>Microsoft Macintosh PowerPoint</Application>
  <PresentationFormat>Widescreen</PresentationFormat>
  <Paragraphs>237</Paragraphs>
  <Slides>29</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5" baseType="lpstr">
      <vt:lpstr>Arial</vt:lpstr>
      <vt:lpstr>Calibri</vt:lpstr>
      <vt:lpstr>Calibri Light</vt:lpstr>
      <vt:lpstr>ＭＳ Ｐゴシック</vt:lpstr>
      <vt:lpstr>Office Theme</vt:lpstr>
      <vt:lpstr>Acrobat Document</vt:lpstr>
      <vt:lpstr>Responsible use  - the veterinary perspective</vt:lpstr>
      <vt:lpstr>  Objectives</vt:lpstr>
      <vt:lpstr> </vt:lpstr>
      <vt:lpstr> </vt:lpstr>
      <vt:lpstr> </vt:lpstr>
      <vt:lpstr> </vt:lpstr>
      <vt:lpstr> </vt:lpstr>
      <vt:lpstr>How do we use antibiotics in animals</vt:lpstr>
      <vt:lpstr>  How do we use antibiotics in animals?</vt:lpstr>
      <vt:lpstr>  How do we use antibiotics in animals? </vt:lpstr>
      <vt:lpstr>From the veterinary perspective, what is the problem? </vt:lpstr>
      <vt:lpstr>What is the veterinary profession doing about it?</vt:lpstr>
      <vt:lpstr>PowerPoint Presentation</vt:lpstr>
      <vt:lpstr>PowerPoint Presentation</vt:lpstr>
      <vt:lpstr>PowerPoint Presentation</vt:lpstr>
      <vt:lpstr>PowerPoint Presentation</vt:lpstr>
      <vt:lpstr>   What more do we need to do?</vt:lpstr>
      <vt:lpstr>How can the veterinary profession regulate the use of antimicrobials?</vt:lpstr>
      <vt:lpstr>Code of Professional Conduct - supporting guidance </vt:lpstr>
      <vt:lpstr>Ensure compliance through the Practice Standards Scheme (PSS)</vt:lpstr>
      <vt:lpstr> </vt:lpstr>
      <vt:lpstr> </vt:lpstr>
      <vt:lpstr> </vt:lpstr>
      <vt:lpstr>PowerPoint Presentation</vt:lpstr>
      <vt:lpstr>Use of total antibiotics in veterinary medicine in the UK</vt:lpstr>
      <vt:lpstr>Use of 3rd/4th generation cephalosporins in veterinary medicine in UK</vt:lpstr>
      <vt:lpstr>Use of fluoroquinolones in veterinary medicine in UK</vt:lpstr>
      <vt:lpstr>Key messages</vt:lpstr>
      <vt:lpstr>                   Thanks for listening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Responsible use  - the veterinary perspective</dc:title>
  <dc:creator>Claire West</dc:creator>
  <cp:lastModifiedBy>Elizabeth Atherton</cp:lastModifiedBy>
  <cp:revision>1</cp:revision>
  <dcterms:created xsi:type="dcterms:W3CDTF">2016-04-18T07:40:49Z</dcterms:created>
  <dcterms:modified xsi:type="dcterms:W3CDTF">2016-04-18T10:53:11Z</dcterms:modified>
</cp:coreProperties>
</file>