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notesMasterIdLst>
    <p:notesMasterId r:id="rId21"/>
  </p:notesMasterIdLst>
  <p:sldIdLst>
    <p:sldId id="257" r:id="rId2"/>
    <p:sldId id="263" r:id="rId3"/>
    <p:sldId id="265" r:id="rId4"/>
    <p:sldId id="310" r:id="rId5"/>
    <p:sldId id="268" r:id="rId6"/>
    <p:sldId id="302" r:id="rId7"/>
    <p:sldId id="303" r:id="rId8"/>
    <p:sldId id="276" r:id="rId9"/>
    <p:sldId id="272" r:id="rId10"/>
    <p:sldId id="277" r:id="rId11"/>
    <p:sldId id="284" r:id="rId12"/>
    <p:sldId id="286" r:id="rId13"/>
    <p:sldId id="304" r:id="rId14"/>
    <p:sldId id="305" r:id="rId15"/>
    <p:sldId id="306" r:id="rId16"/>
    <p:sldId id="307" r:id="rId17"/>
    <p:sldId id="308" r:id="rId18"/>
    <p:sldId id="309" r:id="rId19"/>
    <p:sldId id="31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265" autoAdjust="0"/>
  </p:normalViewPr>
  <p:slideViewPr>
    <p:cSldViewPr snapToGrid="0" snapToObjects="1">
      <p:cViewPr varScale="1">
        <p:scale>
          <a:sx n="71" d="100"/>
          <a:sy n="71" d="100"/>
        </p:scale>
        <p:origin x="-122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C8C90-D19C-3543-8C58-99D015FB5F7D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06C4B-4720-E343-983F-D89B7792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1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fld id="{1A1A7F99-6152-624E-B07E-41F9C7519185}" type="slidenum">
              <a:rPr lang="da-DK" sz="1200" i="0">
                <a:solidFill>
                  <a:schemeClr val="tx1"/>
                </a:solidFill>
                <a:latin typeface="Times New Roman" charset="0"/>
              </a:rPr>
              <a:pPr eaLnBrk="1" hangingPunct="1"/>
              <a:t>1</a:t>
            </a:fld>
            <a:endParaRPr lang="da-DK" sz="1200" i="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685800"/>
            <a:ext cx="3149600" cy="23622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183" y="3353141"/>
            <a:ext cx="5029635" cy="510502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000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2D65F-4CCF-3E44-A5AF-81B3ECF9DF42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965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"The disposition to admire, and almost to worship,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the rich and the powerful, and to despise, or, at least,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to neglect persons of poor and mean condition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is the great and most universal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cause of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the corruption of our moral sentiments.” 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+mn-cs"/>
              </a:rPr>
              <a:t>Adam Smith (1723-1790)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2D65F-4CCF-3E44-A5AF-81B3ECF9DF42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892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6C4B-4720-E343-983F-D89B7792B1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0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8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0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0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9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57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6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9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06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4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2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A4367-266E-0942-ADC7-E0B11CEA9A7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14A5A-2C21-D543-A019-65CE5481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0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0611" y="1331498"/>
            <a:ext cx="6192688" cy="1872208"/>
          </a:xfrm>
          <a:noFill/>
        </p:spPr>
        <p:txBody>
          <a:bodyPr/>
          <a:lstStyle/>
          <a:p>
            <a:pPr algn="ctr" eaLnBrk="1" hangingPunct="1"/>
            <a:r>
              <a:rPr lang="en-GB" b="1" dirty="0" smtClean="0">
                <a:latin typeface="+mn-lt"/>
              </a:rPr>
              <a:t/>
            </a:r>
            <a:br>
              <a:rPr lang="en-GB" b="1" dirty="0" smtClean="0">
                <a:latin typeface="+mn-lt"/>
              </a:rPr>
            </a:br>
            <a:r>
              <a:rPr lang="en-GB" b="1" dirty="0" smtClean="0">
                <a:solidFill>
                  <a:srgbClr val="800000"/>
                </a:solidFill>
                <a:latin typeface="+mn-lt"/>
              </a:rPr>
              <a:t>Taxation and Health</a:t>
            </a:r>
            <a:endParaRPr lang="en-GB" sz="35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0302" y="4738156"/>
            <a:ext cx="4487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David McCoy and </a:t>
            </a:r>
            <a:r>
              <a:rPr lang="en-GB" sz="2400" dirty="0" err="1"/>
              <a:t>Simukai</a:t>
            </a:r>
            <a:r>
              <a:rPr lang="en-GB" sz="2400" dirty="0"/>
              <a:t> </a:t>
            </a:r>
            <a:r>
              <a:rPr lang="en-GB" sz="2400" dirty="0" err="1"/>
              <a:t>Chigudu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022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800000"/>
                </a:solidFill>
                <a:latin typeface="+mn-lt"/>
                <a:cs typeface="Impact"/>
              </a:rPr>
              <a:t>A brief history of taxation…</a:t>
            </a:r>
            <a:endParaRPr lang="en-US" sz="4000" dirty="0">
              <a:solidFill>
                <a:srgbClr val="800000"/>
              </a:solidFill>
              <a:latin typeface="+mn-lt"/>
              <a:cs typeface="Impac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GB" sz="2400" dirty="0" smtClean="0"/>
              <a:t>Tax </a:t>
            </a:r>
            <a:r>
              <a:rPr lang="en-GB" sz="2400" dirty="0"/>
              <a:t>can be traced back to the earliest days of human </a:t>
            </a:r>
            <a:r>
              <a:rPr lang="en-GB" sz="2400" dirty="0" smtClean="0"/>
              <a:t>civilisation</a:t>
            </a:r>
          </a:p>
          <a:p>
            <a:pPr>
              <a:spcBef>
                <a:spcPts val="0"/>
              </a:spcBef>
            </a:pPr>
            <a:endParaRPr lang="en-GB" sz="2400" dirty="0" smtClean="0"/>
          </a:p>
          <a:p>
            <a:pPr>
              <a:spcBef>
                <a:spcPts val="0"/>
              </a:spcBef>
            </a:pPr>
            <a:r>
              <a:rPr lang="en-GB" sz="2400" dirty="0"/>
              <a:t>As small subsistence communities transformed into larger and more complex societies, social and economic organisation through the development of forms of centralised ‘authority’ became increasingly </a:t>
            </a:r>
            <a:r>
              <a:rPr lang="en-GB" sz="2400" dirty="0" smtClean="0"/>
              <a:t>necessary</a:t>
            </a:r>
          </a:p>
          <a:p>
            <a:pPr>
              <a:spcBef>
                <a:spcPts val="0"/>
              </a:spcBef>
            </a:pPr>
            <a:endParaRPr lang="en-GB" sz="2400" dirty="0" smtClean="0"/>
          </a:p>
          <a:p>
            <a:pPr>
              <a:spcBef>
                <a:spcPts val="0"/>
              </a:spcBef>
            </a:pPr>
            <a:r>
              <a:rPr lang="en-GB" sz="2400" dirty="0" smtClean="0"/>
              <a:t>The </a:t>
            </a:r>
            <a:r>
              <a:rPr lang="en-GB" sz="2400" dirty="0"/>
              <a:t>imposition of tax was one way of both expressing and sustaining this authority, and has been central to the development of the modern state </a:t>
            </a:r>
            <a:endParaRPr lang="en-GB" sz="2400" dirty="0" smtClean="0"/>
          </a:p>
          <a:p>
            <a:pPr>
              <a:spcBef>
                <a:spcPts val="0"/>
              </a:spcBef>
            </a:pPr>
            <a:endParaRPr lang="en-GB" sz="2400" dirty="0"/>
          </a:p>
          <a:p>
            <a:pPr>
              <a:spcBef>
                <a:spcPts val="0"/>
              </a:spcBef>
            </a:pPr>
            <a:r>
              <a:rPr lang="en-GB" sz="2400" dirty="0"/>
              <a:t>The transition from </a:t>
            </a:r>
            <a:r>
              <a:rPr lang="en-GB" sz="2400" i="1" dirty="0"/>
              <a:t>domain</a:t>
            </a:r>
            <a:r>
              <a:rPr lang="en-GB" sz="2400" dirty="0"/>
              <a:t> </a:t>
            </a:r>
            <a:r>
              <a:rPr lang="en-GB" sz="2400" i="1" dirty="0"/>
              <a:t>states</a:t>
            </a:r>
            <a:r>
              <a:rPr lang="en-GB" sz="2400" dirty="0"/>
              <a:t> (in which government activities were funded from surpluses derived from the monarchy’s own properties) to </a:t>
            </a:r>
            <a:r>
              <a:rPr lang="en-GB" sz="2400" i="1" dirty="0"/>
              <a:t>tax states</a:t>
            </a:r>
            <a:r>
              <a:rPr lang="en-GB" sz="2400" dirty="0"/>
              <a:t> (in which the state earned its revenue by taxing its citizens) also introduced a new political dynamic</a:t>
            </a:r>
          </a:p>
          <a:p>
            <a:pPr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2900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+mn-lt"/>
                <a:cs typeface="Impact"/>
              </a:rPr>
              <a:t>Tax and </a:t>
            </a:r>
            <a:r>
              <a:rPr lang="en-US" dirty="0" smtClean="0">
                <a:solidFill>
                  <a:srgbClr val="800000"/>
                </a:solidFill>
                <a:latin typeface="+mn-lt"/>
                <a:cs typeface="Impact"/>
              </a:rPr>
              <a:t>State Formation: Global North</a:t>
            </a:r>
            <a:endParaRPr lang="en-US" dirty="0">
              <a:solidFill>
                <a:srgbClr val="800000"/>
              </a:solidFill>
              <a:latin typeface="+mn-lt"/>
              <a:cs typeface="Impac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3100"/>
            <a:ext cx="7622232" cy="44577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40404"/>
                </a:solidFill>
                <a:latin typeface="Calibri"/>
                <a:cs typeface="Calibri"/>
              </a:rPr>
              <a:t>Prichard’s 3 interconnected processes of tax and good governance:</a:t>
            </a:r>
          </a:p>
          <a:p>
            <a:pPr marL="0" indent="0"/>
            <a:endParaRPr lang="en-US" dirty="0">
              <a:solidFill>
                <a:srgbClr val="040404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40404"/>
                </a:solidFill>
                <a:latin typeface="Calibri"/>
                <a:cs typeface="Calibri"/>
              </a:rPr>
              <a:t>‘Common Interest’ processes</a:t>
            </a:r>
          </a:p>
          <a:p>
            <a:pPr marL="914400" lvl="1" indent="-514350"/>
            <a:r>
              <a:rPr lang="en-GB" dirty="0" smtClean="0"/>
              <a:t>governments </a:t>
            </a:r>
            <a:r>
              <a:rPr lang="en-GB" dirty="0"/>
              <a:t>become dependent on tax revenue and are thereby incentivised to promote economic growth and prosperity of citizens</a:t>
            </a:r>
            <a:endParaRPr lang="en-US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40404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40404"/>
                </a:solidFill>
                <a:latin typeface="Calibri"/>
                <a:cs typeface="Calibri"/>
              </a:rPr>
              <a:t>‘State Apparatus’ processes</a:t>
            </a:r>
          </a:p>
          <a:p>
            <a:pPr marL="914400" lvl="1" indent="-514350"/>
            <a:r>
              <a:rPr lang="en-GB" dirty="0"/>
              <a:t>tax administration has the effect of developing a </a:t>
            </a:r>
            <a:r>
              <a:rPr lang="en-GB" dirty="0" smtClean="0"/>
              <a:t>public </a:t>
            </a:r>
            <a:r>
              <a:rPr lang="en-GB" dirty="0"/>
              <a:t>bureaucracy including mechanisms for population data collection which </a:t>
            </a:r>
            <a:r>
              <a:rPr lang="en-GB" dirty="0" smtClean="0"/>
              <a:t>facilitates </a:t>
            </a:r>
            <a:r>
              <a:rPr lang="en-GB" dirty="0"/>
              <a:t>public sector planning and resource allocation</a:t>
            </a:r>
            <a:endParaRPr lang="en-US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40404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40404"/>
                </a:solidFill>
                <a:latin typeface="Calibri"/>
                <a:cs typeface="Calibri"/>
              </a:rPr>
              <a:t>‘Accountability and Responsiveness’ processes</a:t>
            </a:r>
          </a:p>
          <a:p>
            <a:pPr marL="914400" lvl="1" indent="-514350"/>
            <a:r>
              <a:rPr lang="en-GB" dirty="0"/>
              <a:t>taxation empowers citizens to make claims of government, legitimises civil society engagement and participation in political decision-making, and can improve social cohesion as different social groups form alliances to bargain with the state in pursuit of the ‘common good’</a:t>
            </a:r>
            <a:endParaRPr lang="en-US" dirty="0">
              <a:solidFill>
                <a:srgbClr val="040404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92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+mn-lt"/>
                <a:cs typeface="Impact"/>
              </a:rPr>
              <a:t>Tax and </a:t>
            </a:r>
            <a:r>
              <a:rPr lang="en-US" dirty="0" smtClean="0">
                <a:solidFill>
                  <a:srgbClr val="800000"/>
                </a:solidFill>
                <a:latin typeface="+mn-lt"/>
                <a:cs typeface="Impact"/>
              </a:rPr>
              <a:t>State Formation: Global </a:t>
            </a:r>
            <a:r>
              <a:rPr lang="en-US" dirty="0" smtClean="0">
                <a:solidFill>
                  <a:srgbClr val="800000"/>
                </a:solidFill>
                <a:latin typeface="+mn-lt"/>
                <a:cs typeface="Impact"/>
              </a:rPr>
              <a:t>South</a:t>
            </a:r>
            <a:endParaRPr lang="en-US" dirty="0">
              <a:solidFill>
                <a:srgbClr val="800000"/>
              </a:solidFill>
              <a:latin typeface="+mn-lt"/>
              <a:cs typeface="Impac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700808"/>
            <a:ext cx="7272808" cy="5040560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2400" dirty="0" smtClean="0">
                <a:solidFill>
                  <a:srgbClr val="040404"/>
                </a:solidFill>
                <a:latin typeface="Calibri"/>
                <a:cs typeface="Calibri"/>
              </a:rPr>
              <a:t>Colonialism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Subjugation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Expropriation </a:t>
            </a:r>
          </a:p>
          <a:p>
            <a:pPr marL="685800" lvl="1" indent="-457200">
              <a:buFont typeface="Lucida Grande"/>
              <a:buChar char="→"/>
            </a:pPr>
            <a:endParaRPr lang="en-GB" sz="2000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400" dirty="0" smtClean="0">
                <a:solidFill>
                  <a:srgbClr val="040404"/>
                </a:solidFill>
                <a:latin typeface="Calibri"/>
                <a:cs typeface="Calibri"/>
              </a:rPr>
              <a:t>Post-colonialism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Inherited state-society disconnect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Poor </a:t>
            </a: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state infrastructure</a:t>
            </a:r>
          </a:p>
          <a:p>
            <a:pPr marL="457200" indent="-457200">
              <a:buFont typeface="Arial"/>
              <a:buChar char="•"/>
            </a:pPr>
            <a:endParaRPr lang="en-GB" sz="2400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400" dirty="0" smtClean="0">
                <a:solidFill>
                  <a:srgbClr val="040404"/>
                </a:solidFill>
                <a:latin typeface="Calibri"/>
                <a:cs typeface="Calibri"/>
              </a:rPr>
              <a:t>Globalisation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Globalised markets</a:t>
            </a:r>
          </a:p>
          <a:p>
            <a:pPr marL="685800" lvl="1" indent="-457200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Creation of </a:t>
            </a:r>
            <a:r>
              <a:rPr lang="en-GB" sz="2000" dirty="0" err="1" smtClean="0">
                <a:solidFill>
                  <a:srgbClr val="040404"/>
                </a:solidFill>
                <a:latin typeface="Calibri"/>
                <a:cs typeface="Calibri"/>
              </a:rPr>
              <a:t>rentier</a:t>
            </a: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 states</a:t>
            </a:r>
          </a:p>
          <a:p>
            <a:pPr marL="457200" indent="-457200">
              <a:buFont typeface="Arial"/>
              <a:buChar char="•"/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Placeholder 8" descr="Belgian Congo Hammo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 r="5333"/>
          <a:stretch>
            <a:fillRect/>
          </a:stretch>
        </p:blipFill>
        <p:spPr>
          <a:xfrm>
            <a:off x="3702390" y="1417638"/>
            <a:ext cx="2562607" cy="1921955"/>
          </a:xfrm>
          <a:prstGeom prst="rect">
            <a:avLst/>
          </a:prstGeom>
        </p:spPr>
      </p:pic>
      <p:sp>
        <p:nvSpPr>
          <p:cNvPr id="6" name="Text Placeholder 7"/>
          <p:cNvSpPr txBox="1">
            <a:spLocks/>
          </p:cNvSpPr>
          <p:nvPr/>
        </p:nvSpPr>
        <p:spPr>
          <a:xfrm>
            <a:off x="6498319" y="1502875"/>
            <a:ext cx="2337863" cy="1487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solidFill>
                  <a:srgbClr val="040404"/>
                </a:solidFill>
                <a:latin typeface="Calibri"/>
                <a:cs typeface="Calibri"/>
              </a:rPr>
              <a:t>The ‘European commandant is not posted to observe nature... He has a mission... to impose regulations, to limit individual liberties.... to collect taxes’ (Young, 1994) </a:t>
            </a:r>
            <a:endParaRPr lang="en-US" sz="1800" dirty="0">
              <a:solidFill>
                <a:srgbClr val="040404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11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31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800000"/>
                </a:solidFill>
                <a:latin typeface="+mn-lt"/>
                <a:cs typeface="Impact"/>
              </a:rPr>
              <a:t>Political Pathologies of Natural Wealth (Moore)</a:t>
            </a:r>
            <a:endParaRPr lang="en-US" sz="3200" dirty="0">
              <a:solidFill>
                <a:srgbClr val="800000"/>
              </a:solidFill>
              <a:latin typeface="+mn-lt"/>
              <a:cs typeface="Impac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49407"/>
            <a:ext cx="8712968" cy="5112568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Autonomy from citizens</a:t>
            </a:r>
            <a:r>
              <a:rPr lang="en-GB" sz="1500" dirty="0"/>
              <a:t> – a ‘guaranteed’ income makes the state independent of its </a:t>
            </a:r>
            <a:r>
              <a:rPr lang="en-GB" sz="1500" dirty="0" smtClean="0"/>
              <a:t>citizens; little </a:t>
            </a:r>
            <a:r>
              <a:rPr lang="en-GB" sz="1500" dirty="0"/>
              <a:t>incentive to listen to citizens or grant them democratic influence.</a:t>
            </a:r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External intervention</a:t>
            </a:r>
            <a:r>
              <a:rPr lang="en-GB" sz="1500" dirty="0"/>
              <a:t> </a:t>
            </a:r>
            <a:r>
              <a:rPr lang="en-GB" sz="1500" i="1" dirty="0"/>
              <a:t>– </a:t>
            </a:r>
            <a:r>
              <a:rPr lang="en-GB" sz="1500" dirty="0"/>
              <a:t>strategic commodities, such as oil, continually motivate political and military intervention by the rich </a:t>
            </a:r>
            <a:r>
              <a:rPr lang="en-GB" sz="1500" dirty="0" smtClean="0"/>
              <a:t>nations</a:t>
            </a:r>
            <a:endParaRPr lang="en-GB" sz="1500" dirty="0"/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 err="1"/>
              <a:t>Coupism</a:t>
            </a:r>
            <a:r>
              <a:rPr lang="en-GB" sz="1500" i="1" dirty="0"/>
              <a:t> and </a:t>
            </a:r>
            <a:r>
              <a:rPr lang="en-GB" sz="1500" i="1" dirty="0" err="1"/>
              <a:t>countercoupism</a:t>
            </a:r>
            <a:r>
              <a:rPr lang="en-GB" sz="1500" dirty="0"/>
              <a:t> – politics becomes increasingly militarised where rival factions seek secure access to valuable </a:t>
            </a:r>
            <a:r>
              <a:rPr lang="en-GB" sz="1500" dirty="0" smtClean="0"/>
              <a:t>commodities</a:t>
            </a:r>
            <a:endParaRPr lang="en-GB" sz="1500" dirty="0"/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Absence of incentives for civic politics</a:t>
            </a:r>
            <a:r>
              <a:rPr lang="en-GB" sz="1500" dirty="0"/>
              <a:t> – the absence of tax systems discourages citizens from bargaining with the state to ensure appropriate use of collective resources.</a:t>
            </a:r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Vulnerability to subversion</a:t>
            </a:r>
            <a:r>
              <a:rPr lang="en-GB" sz="1500" dirty="0"/>
              <a:t> – failing to tax the bulk of citizens, leaves them out of the ambit of civilian bureaucracy and </a:t>
            </a:r>
            <a:r>
              <a:rPr lang="en-GB" sz="1500" dirty="0" smtClean="0"/>
              <a:t>more prone to insurgency.</a:t>
            </a:r>
            <a:endParaRPr lang="en-GB" sz="1500" dirty="0"/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Non-transparency in public expenditure</a:t>
            </a:r>
            <a:r>
              <a:rPr lang="en-GB" sz="1500" dirty="0"/>
              <a:t> – revenue and expenditure are often hidden from view when public income is raised from relatively few sources.</a:t>
            </a:r>
          </a:p>
          <a:p>
            <a:pPr lvl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500" i="1" dirty="0"/>
              <a:t>Ineffective public bureaucracy</a:t>
            </a:r>
            <a:r>
              <a:rPr lang="en-GB" sz="1500" dirty="0"/>
              <a:t> – raising revenue from a few distinct sources requires only a small bureaucracy, leaving much public administration under-financed while resources are instead directed towards military and intelligence apparatuses. </a:t>
            </a:r>
            <a:endParaRPr lang="en-GB" sz="15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86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chemeClr val="accent2">
                    <a:lumMod val="75000"/>
                  </a:schemeClr>
                </a:solidFill>
              </a:rPr>
              <a:t>Tax and Health</a:t>
            </a:r>
            <a:endParaRPr lang="en-GB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/>
              <a:t>Five functions of Tax</a:t>
            </a:r>
          </a:p>
          <a:p>
            <a:endParaRPr lang="en-GB" sz="2000" dirty="0"/>
          </a:p>
          <a:p>
            <a:r>
              <a:rPr lang="en-GB" sz="2000" dirty="0" smtClean="0"/>
              <a:t>Representation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Redistribution</a:t>
            </a:r>
          </a:p>
          <a:p>
            <a:endParaRPr lang="en-GB" sz="2000" dirty="0"/>
          </a:p>
          <a:p>
            <a:r>
              <a:rPr lang="en-GB" sz="2000" dirty="0" smtClean="0"/>
              <a:t>Revenue</a:t>
            </a:r>
          </a:p>
          <a:p>
            <a:endParaRPr lang="en-GB" sz="2000" dirty="0"/>
          </a:p>
          <a:p>
            <a:r>
              <a:rPr lang="en-GB" sz="2000" dirty="0" smtClean="0"/>
              <a:t>Re-pricing</a:t>
            </a:r>
          </a:p>
          <a:p>
            <a:endParaRPr lang="en-GB" sz="2000" dirty="0"/>
          </a:p>
          <a:p>
            <a:r>
              <a:rPr lang="en-GB" sz="2000" dirty="0" smtClean="0"/>
              <a:t>Regulation</a:t>
            </a:r>
            <a:endParaRPr lang="en-GB" sz="20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749878"/>
              </p:ext>
            </p:extLst>
          </p:nvPr>
        </p:nvGraphicFramePr>
        <p:xfrm>
          <a:off x="3223034" y="1907657"/>
          <a:ext cx="5273643" cy="326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Document" r:id="rId3" imgW="5270306" imgH="2539907" progId="Word.Document.12">
                  <p:embed/>
                </p:oleObj>
              </mc:Choice>
              <mc:Fallback>
                <p:oleObj name="Document" r:id="rId3" imgW="5270306" imgH="2539907" progId="Word.Documen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3034" y="1907657"/>
                        <a:ext cx="5273643" cy="326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3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>
                <a:solidFill>
                  <a:srgbClr val="040404"/>
                </a:solidFill>
                <a:latin typeface="Calibri"/>
                <a:cs typeface="Calibri"/>
              </a:rPr>
              <a:t>State-society relationship</a:t>
            </a:r>
          </a:p>
          <a:p>
            <a:pPr>
              <a:buFont typeface="Arial"/>
              <a:buChar char="•"/>
            </a:pPr>
            <a:endParaRPr lang="en-US" sz="24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400" dirty="0" smtClean="0">
                <a:solidFill>
                  <a:srgbClr val="040404"/>
                </a:solidFill>
                <a:latin typeface="Calibri"/>
                <a:cs typeface="Calibri"/>
              </a:rPr>
              <a:t>‘Good’ tax systems – Prichard’s </a:t>
            </a:r>
            <a:r>
              <a:rPr lang="en-US" sz="2400" dirty="0" smtClean="0">
                <a:solidFill>
                  <a:srgbClr val="040404"/>
                </a:solidFill>
                <a:latin typeface="Calibri"/>
                <a:cs typeface="Calibri"/>
              </a:rPr>
              <a:t>processes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‘good health systems governance’</a:t>
            </a:r>
            <a:endParaRPr lang="en-US" sz="2000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400" dirty="0">
              <a:solidFill>
                <a:srgbClr val="040404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solidFill>
                <a:srgbClr val="040404"/>
              </a:solidFill>
              <a:latin typeface="Calibri"/>
              <a:cs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43608" y="188640"/>
            <a:ext cx="7272808" cy="1008112"/>
            <a:chOff x="1360297" y="2429934"/>
            <a:chExt cx="2473267" cy="1483960"/>
          </a:xfrm>
        </p:grpSpPr>
        <p:sp>
          <p:nvSpPr>
            <p:cNvPr id="9" name="Rectangle 8"/>
            <p:cNvSpPr/>
            <p:nvPr/>
          </p:nvSpPr>
          <p:spPr>
            <a:xfrm>
              <a:off x="1360297" y="2535931"/>
              <a:ext cx="2473267" cy="1165969"/>
            </a:xfrm>
            <a:prstGeom prst="rect">
              <a:avLst/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12149914"/>
                <a:satOff val="-39081"/>
                <a:lumOff val="5411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1360297" y="2429934"/>
              <a:ext cx="2473267" cy="1483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solidFill>
                    <a:srgbClr val="040404"/>
                  </a:solidFill>
                </a:rPr>
                <a:t>Representation</a:t>
              </a:r>
              <a:endParaRPr lang="en-US" sz="2600" kern="1200" dirty="0">
                <a:solidFill>
                  <a:srgbClr val="04040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8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8092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Reducing income 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inequality and social 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stratification</a:t>
            </a:r>
          </a:p>
          <a:p>
            <a:pPr lvl="1"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Structural driver of:</a:t>
            </a:r>
          </a:p>
          <a:p>
            <a:pPr lvl="2">
              <a:buFont typeface="Lucida Grande"/>
              <a:buChar char="➝"/>
            </a:pPr>
            <a:r>
              <a:rPr lang="en-US" sz="2000" dirty="0">
                <a:solidFill>
                  <a:srgbClr val="040404"/>
                </a:solidFill>
                <a:latin typeface="Calibri"/>
                <a:cs typeface="Calibri"/>
              </a:rPr>
              <a:t> V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iolent crime</a:t>
            </a: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 lvl="2">
              <a:buFont typeface="Lucida Grande"/>
              <a:buChar char="➝"/>
            </a:pPr>
            <a:r>
              <a:rPr lang="en-US" sz="20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Reduced social mobility</a:t>
            </a:r>
          </a:p>
          <a:p>
            <a:pPr lvl="2">
              <a:buFont typeface="Lucida Grande"/>
              <a:buChar char="➝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 Poor educational attainment</a:t>
            </a:r>
          </a:p>
          <a:p>
            <a:pPr lvl="2">
              <a:buFont typeface="Lucida Grande"/>
              <a:buChar char="➝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 Premature mortality &amp; morbidity</a:t>
            </a:r>
          </a:p>
          <a:p>
            <a:pPr lvl="2">
              <a:buFont typeface="Lucida Grande"/>
              <a:buChar char="➝"/>
            </a:pPr>
            <a:endParaRPr lang="en-US" sz="2000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endParaRPr lang="en-US" sz="2800" dirty="0">
              <a:solidFill>
                <a:srgbClr val="040404"/>
              </a:solidFill>
              <a:latin typeface="Calibri"/>
              <a:cs typeface="Calibri"/>
            </a:endParaRPr>
          </a:p>
          <a:p>
            <a:endParaRPr lang="en-US" sz="2800" dirty="0">
              <a:solidFill>
                <a:srgbClr val="040404"/>
              </a:solidFill>
              <a:latin typeface="Calibri"/>
              <a:cs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99592" y="260648"/>
            <a:ext cx="7128792" cy="864096"/>
            <a:chOff x="2720594" y="804644"/>
            <a:chExt cx="2473267" cy="14839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2720594" y="804644"/>
              <a:ext cx="2473267" cy="1483960"/>
            </a:xfrm>
            <a:prstGeom prst="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049971"/>
                <a:satOff val="-13027"/>
                <a:lumOff val="18039"/>
                <a:alphaOff val="0"/>
              </a:schemeClr>
            </a:fillRef>
            <a:effectRef idx="2">
              <a:schemeClr val="accent2">
                <a:hueOff val="-4049971"/>
                <a:satOff val="-13027"/>
                <a:lumOff val="1803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2720594" y="804644"/>
              <a:ext cx="2473267" cy="14839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solidFill>
                    <a:srgbClr val="040404"/>
                  </a:solidFill>
                </a:rPr>
                <a:t>Redistribution</a:t>
              </a:r>
              <a:endParaRPr lang="en-US" sz="2600" kern="1200" dirty="0">
                <a:solidFill>
                  <a:srgbClr val="04040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346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1920" y="26064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endParaRPr lang="en-US" sz="1800" i="0" dirty="0" smtClean="0">
              <a:solidFill>
                <a:srgbClr val="040404"/>
              </a:solidFill>
              <a:latin typeface="+mn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15616" y="476672"/>
            <a:ext cx="7056785" cy="826932"/>
            <a:chOff x="2740418" y="3194424"/>
            <a:chExt cx="2473267" cy="148396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" name="Rectangle 9"/>
            <p:cNvSpPr/>
            <p:nvPr/>
          </p:nvSpPr>
          <p:spPr>
            <a:xfrm>
              <a:off x="2740418" y="3194424"/>
              <a:ext cx="2473267" cy="1483960"/>
            </a:xfrm>
            <a:prstGeom prst="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2740418" y="3194424"/>
              <a:ext cx="2473267" cy="14839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solidFill>
                    <a:srgbClr val="040404"/>
                  </a:solidFill>
                </a:rPr>
                <a:t>Revenue generation</a:t>
              </a:r>
              <a:endParaRPr lang="en-US" sz="2600" kern="1200" dirty="0">
                <a:solidFill>
                  <a:srgbClr val="040404"/>
                </a:solidFill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43232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Health systems financing</a:t>
            </a:r>
          </a:p>
          <a:p>
            <a:endParaRPr lang="en-GB" sz="2400" dirty="0"/>
          </a:p>
          <a:p>
            <a:r>
              <a:rPr lang="en-GB" sz="2400" dirty="0" smtClean="0"/>
              <a:t>SDH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7937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824536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Inducing healthy </a:t>
            </a:r>
            <a:r>
              <a:rPr lang="en-US" sz="2000" dirty="0" err="1" smtClean="0">
                <a:solidFill>
                  <a:srgbClr val="040404"/>
                </a:solidFill>
                <a:latin typeface="Calibri"/>
                <a:cs typeface="Calibri"/>
              </a:rPr>
              <a:t>behaviour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 without creating economic distortions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Special attention to ‘sin taxes’ – tobacco, alcohol, unhealthy foods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Create a ‘win-win-win’ situation:</a:t>
            </a: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 lvl="1">
              <a:buFont typeface="Lucida Grande"/>
              <a:buChar char="→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 Decrease </a:t>
            </a: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harmful </a:t>
            </a:r>
            <a:r>
              <a:rPr lang="en-GB" sz="2000" dirty="0">
                <a:solidFill>
                  <a:srgbClr val="040404"/>
                </a:solidFill>
                <a:latin typeface="Calibri"/>
                <a:cs typeface="Calibri"/>
              </a:rPr>
              <a:t>consumption </a:t>
            </a: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and improve public health</a:t>
            </a:r>
          </a:p>
          <a:p>
            <a:pPr lvl="1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 Increase government revenues</a:t>
            </a:r>
          </a:p>
          <a:p>
            <a:pPr lvl="1">
              <a:buFont typeface="Lucida Grande"/>
              <a:buChar char="→"/>
            </a:pP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 Reduce </a:t>
            </a:r>
            <a:r>
              <a:rPr lang="en-GB" sz="2000" dirty="0">
                <a:solidFill>
                  <a:srgbClr val="040404"/>
                </a:solidFill>
                <a:latin typeface="Calibri"/>
                <a:cs typeface="Calibri"/>
              </a:rPr>
              <a:t>need for expensive treatments in the </a:t>
            </a:r>
            <a:r>
              <a:rPr lang="en-GB" sz="2000" dirty="0" smtClean="0">
                <a:solidFill>
                  <a:srgbClr val="040404"/>
                </a:solidFill>
                <a:latin typeface="Calibri"/>
                <a:cs typeface="Calibri"/>
              </a:rPr>
              <a:t>future</a:t>
            </a:r>
            <a:endParaRPr lang="en-GB" sz="2000" dirty="0" smtClean="0">
              <a:solidFill>
                <a:srgbClr val="040404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576" y="260648"/>
            <a:ext cx="7416824" cy="864096"/>
          </a:xfrm>
          <a:prstGeom prst="rect">
            <a:avLst/>
          </a:prstGeom>
          <a:solidFill>
            <a:srgbClr val="66FF6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9060" tIns="99060" rIns="99060" bIns="99060" numCol="1" spcCol="1270" anchor="ctr" anchorCtr="0">
            <a:noAutofit/>
          </a:bodyPr>
          <a:lstStyle/>
          <a:p>
            <a:pPr lvl="0" algn="ctr" defTabSz="11557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kern="1200" dirty="0" smtClean="0">
                <a:solidFill>
                  <a:srgbClr val="040404"/>
                </a:solidFill>
              </a:rPr>
              <a:t>Re-pricing</a:t>
            </a:r>
            <a:endParaRPr lang="en-US" sz="2600" kern="1200" dirty="0">
              <a:solidFill>
                <a:srgbClr val="0404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1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Illicit </a:t>
            </a: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trade</a:t>
            </a:r>
            <a:endParaRPr lang="en-US" sz="2000" dirty="0" smtClean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Financial transactions – ‘Tobin’ Tax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Bank tax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040404"/>
              </a:solidFill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40404"/>
                </a:solidFill>
                <a:latin typeface="Calibri"/>
                <a:cs typeface="Calibri"/>
              </a:rPr>
              <a:t>Global research tax</a:t>
            </a:r>
          </a:p>
          <a:p>
            <a:pPr>
              <a:buFont typeface="Arial"/>
              <a:buChar char="•"/>
            </a:pPr>
            <a:endParaRPr lang="en-US" sz="2000" dirty="0">
              <a:latin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Illicit Financial Flows</a:t>
            </a:r>
            <a:endParaRPr lang="en-US" sz="2000" dirty="0" smtClean="0">
              <a:latin typeface="Calibri"/>
              <a:cs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27584" y="188640"/>
            <a:ext cx="7704856" cy="1080120"/>
            <a:chOff x="4080891" y="2535931"/>
            <a:chExt cx="2473267" cy="1483960"/>
          </a:xfrm>
        </p:grpSpPr>
        <p:sp>
          <p:nvSpPr>
            <p:cNvPr id="7" name="Rectangle 6"/>
            <p:cNvSpPr/>
            <p:nvPr/>
          </p:nvSpPr>
          <p:spPr>
            <a:xfrm>
              <a:off x="4080891" y="2535931"/>
              <a:ext cx="2473267" cy="14839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16199885"/>
                <a:satOff val="-52108"/>
                <a:lumOff val="7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4080891" y="2535931"/>
              <a:ext cx="2473267" cy="1483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smtClean="0">
                  <a:solidFill>
                    <a:srgbClr val="040404"/>
                  </a:solidFill>
                </a:rPr>
                <a:t>Regulation</a:t>
              </a:r>
              <a:endParaRPr lang="en-US" sz="2600" kern="1200">
                <a:solidFill>
                  <a:srgbClr val="04040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856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800000"/>
                </a:solidFill>
                <a:latin typeface="+mn-lt"/>
                <a:cs typeface="Impact"/>
              </a:rPr>
              <a:t>% GDP Captured as Public Revenue</a:t>
            </a:r>
            <a:endParaRPr lang="en-US" sz="4000" dirty="0">
              <a:solidFill>
                <a:srgbClr val="800000"/>
              </a:solidFill>
              <a:latin typeface="+mn-lt"/>
              <a:cs typeface="Impact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234892"/>
              </p:ext>
            </p:extLst>
          </p:nvPr>
        </p:nvGraphicFramePr>
        <p:xfrm>
          <a:off x="838200" y="1943100"/>
          <a:ext cx="7406208" cy="400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2741"/>
                <a:gridCol w="3403467"/>
              </a:tblGrid>
              <a:tr h="7419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Country Category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Average Tax Revenue (% of GDP)</a:t>
                      </a:r>
                      <a:endParaRPr lang="en-GB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419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Low income </a:t>
                      </a:r>
                      <a:r>
                        <a:rPr lang="en-GB" sz="1800" dirty="0" smtClean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countries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13.0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419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Low middle income </a:t>
                      </a:r>
                      <a:r>
                        <a:rPr lang="en-GB" sz="1800" dirty="0" smtClean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countries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17.7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01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Upper middle income </a:t>
                      </a:r>
                      <a:r>
                        <a:rPr lang="en-GB" sz="1800" dirty="0" smtClean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countries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20.7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01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High income countries/OECD countries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40404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35.4</a:t>
                      </a:r>
                      <a:endParaRPr lang="en-GB" sz="1800" dirty="0">
                        <a:solidFill>
                          <a:srgbClr val="04040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83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Ineffective and inefficient tax administrations</a:t>
            </a:r>
          </a:p>
          <a:p>
            <a:endParaRPr lang="en-GB" sz="2400" dirty="0" smtClean="0"/>
          </a:p>
          <a:p>
            <a:r>
              <a:rPr lang="en-GB" sz="2400" dirty="0" smtClean="0"/>
              <a:t>Large informal economy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Larger </a:t>
            </a:r>
            <a:r>
              <a:rPr lang="en-GB" sz="2000" dirty="0"/>
              <a:t>proportion of tax income in poor countries comes from taxes on goods and </a:t>
            </a:r>
            <a:r>
              <a:rPr lang="en-GB" sz="2000" dirty="0" smtClean="0"/>
              <a:t>services compared to richer countries which are better equipped to tax income, business profits and capital gains 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One </a:t>
            </a:r>
            <a:r>
              <a:rPr lang="en-GB" sz="2000" dirty="0"/>
              <a:t>study of 145 countries in </a:t>
            </a:r>
            <a:r>
              <a:rPr lang="en-GB" sz="2000" dirty="0" smtClean="0"/>
              <a:t>2003 found that the “</a:t>
            </a:r>
            <a:r>
              <a:rPr lang="en-GB" sz="2000" dirty="0"/>
              <a:t>shadow economy” </a:t>
            </a:r>
            <a:r>
              <a:rPr lang="en-GB" sz="2000" dirty="0" smtClean="0"/>
              <a:t>made </a:t>
            </a:r>
            <a:r>
              <a:rPr lang="en-GB" sz="2000" dirty="0"/>
              <a:t>up 41.2% and 41.5% of GDP in Africa and Latin America respectively, while it was 16.8% in OECD </a:t>
            </a:r>
            <a:r>
              <a:rPr lang="en-GB" sz="2000" dirty="0" smtClean="0"/>
              <a:t>countries</a:t>
            </a:r>
          </a:p>
        </p:txBody>
      </p:sp>
    </p:spTree>
    <p:extLst>
      <p:ext uri="{BB962C8B-B14F-4D97-AF65-F5344CB8AC3E}">
        <p14:creationId xmlns:p14="http://schemas.microsoft.com/office/powerpoint/2010/main" val="110805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586"/>
            <a:ext cx="8229600" cy="1143000"/>
          </a:xfrm>
        </p:spPr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1542"/>
            <a:ext cx="8229600" cy="4525963"/>
          </a:xfrm>
        </p:spPr>
        <p:txBody>
          <a:bodyPr>
            <a:noAutofit/>
          </a:bodyPr>
          <a:lstStyle/>
          <a:p>
            <a:r>
              <a:rPr lang="en-GB" sz="2000" dirty="0" smtClean="0"/>
              <a:t>Trade </a:t>
            </a:r>
            <a:r>
              <a:rPr lang="en-GB" sz="2000" dirty="0"/>
              <a:t>liberalisation and </a:t>
            </a:r>
            <a:r>
              <a:rPr lang="en-GB" sz="2000" dirty="0" smtClean="0"/>
              <a:t>reduction / removal </a:t>
            </a:r>
            <a:r>
              <a:rPr lang="en-GB" sz="2000" dirty="0"/>
              <a:t>of import and export </a:t>
            </a:r>
            <a:r>
              <a:rPr lang="en-GB" sz="2000" dirty="0" smtClean="0"/>
              <a:t>duties</a:t>
            </a:r>
          </a:p>
          <a:p>
            <a:pPr lvl="1"/>
            <a:endParaRPr lang="en-GB" sz="1600" dirty="0" smtClean="0"/>
          </a:p>
          <a:p>
            <a:pPr lvl="1"/>
            <a:r>
              <a:rPr lang="en-GB" sz="1600" dirty="0" smtClean="0"/>
              <a:t>Share </a:t>
            </a:r>
            <a:r>
              <a:rPr lang="en-GB" sz="1600" dirty="0"/>
              <a:t>of customs revenues to total state revenues </a:t>
            </a:r>
            <a:r>
              <a:rPr lang="en-GB" sz="1600" dirty="0" smtClean="0"/>
              <a:t>in poor countries shrunk </a:t>
            </a:r>
            <a:r>
              <a:rPr lang="en-GB" sz="1600" dirty="0"/>
              <a:t>from </a:t>
            </a:r>
            <a:r>
              <a:rPr lang="en-GB" sz="1600" dirty="0" smtClean="0"/>
              <a:t>22</a:t>
            </a:r>
            <a:r>
              <a:rPr lang="en-GB" sz="1600" dirty="0"/>
              <a:t>% to 16</a:t>
            </a:r>
            <a:r>
              <a:rPr lang="en-GB" sz="1600" dirty="0" smtClean="0"/>
              <a:t>%, </a:t>
            </a:r>
            <a:r>
              <a:rPr lang="en-GB" sz="1600" dirty="0"/>
              <a:t>and from 13% to 7% in middle-income countries between 1995 and 2003 </a:t>
            </a:r>
            <a:endParaRPr lang="en-GB" sz="1600" dirty="0" smtClean="0"/>
          </a:p>
          <a:p>
            <a:pPr lvl="1"/>
            <a:endParaRPr lang="en-GB" sz="1600" dirty="0" smtClean="0"/>
          </a:p>
          <a:p>
            <a:pPr lvl="1"/>
            <a:r>
              <a:rPr lang="en-GB" sz="1600" dirty="0" smtClean="0"/>
              <a:t>Supposed </a:t>
            </a:r>
            <a:r>
              <a:rPr lang="en-GB" sz="1600" dirty="0"/>
              <a:t>to have been compensated </a:t>
            </a:r>
            <a:r>
              <a:rPr lang="en-GB" sz="1600" dirty="0" smtClean="0"/>
              <a:t>for by </a:t>
            </a:r>
            <a:r>
              <a:rPr lang="en-GB" sz="1600" dirty="0"/>
              <a:t>economic growth and increases in VAT. </a:t>
            </a:r>
            <a:r>
              <a:rPr lang="en-GB" sz="1600" dirty="0" smtClean="0"/>
              <a:t>Study </a:t>
            </a:r>
            <a:r>
              <a:rPr lang="en-GB" sz="1600" dirty="0"/>
              <a:t>by the IMF showed that low-income countries were only able to compensate for about 30% of revenue losses through trade liberalisation </a:t>
            </a:r>
            <a:endParaRPr lang="en-GB" sz="1600" dirty="0" smtClean="0"/>
          </a:p>
          <a:p>
            <a:pPr lvl="1"/>
            <a:endParaRPr lang="en-GB" sz="1600" dirty="0" smtClean="0"/>
          </a:p>
          <a:p>
            <a:pPr lvl="1"/>
            <a:r>
              <a:rPr lang="en-GB" sz="1600" dirty="0" err="1" smtClean="0"/>
              <a:t>Emran</a:t>
            </a:r>
            <a:r>
              <a:rPr lang="en-GB" sz="1600" dirty="0" smtClean="0"/>
              <a:t> </a:t>
            </a:r>
            <a:r>
              <a:rPr lang="en-GB" sz="1600" dirty="0"/>
              <a:t>and </a:t>
            </a:r>
            <a:r>
              <a:rPr lang="en-GB" sz="1600" dirty="0" err="1"/>
              <a:t>Stiglitz</a:t>
            </a:r>
            <a:r>
              <a:rPr lang="en-GB" sz="1600" dirty="0"/>
              <a:t> argue that in countries with large informal economies, substituting trade taxes with VAT results in negative welfare </a:t>
            </a:r>
            <a:r>
              <a:rPr lang="en-GB" sz="1600" dirty="0" smtClean="0"/>
              <a:t>effects</a:t>
            </a:r>
          </a:p>
          <a:p>
            <a:endParaRPr lang="en-GB" sz="2000" dirty="0" smtClean="0"/>
          </a:p>
          <a:p>
            <a:pPr marL="342900" lvl="1" indent="-342900">
              <a:buFont typeface="Arial"/>
              <a:buChar char="•"/>
            </a:pPr>
            <a:r>
              <a:rPr lang="en-GB" sz="2000" dirty="0" smtClean="0"/>
              <a:t>Increased </a:t>
            </a:r>
            <a:r>
              <a:rPr lang="en-GB" sz="2000" dirty="0"/>
              <a:t>global mobility of finance and productive capacity </a:t>
            </a:r>
            <a:r>
              <a:rPr lang="en-GB" sz="2000" dirty="0" smtClean="0"/>
              <a:t>has </a:t>
            </a:r>
            <a:r>
              <a:rPr lang="en-GB" sz="2000" dirty="0"/>
              <a:t>led to ‘tax competition’ between countries </a:t>
            </a:r>
            <a:r>
              <a:rPr lang="en-GB" sz="2000" dirty="0" smtClean="0"/>
              <a:t>to </a:t>
            </a:r>
            <a:r>
              <a:rPr lang="en-GB" sz="2000" dirty="0"/>
              <a:t>attract foreign direct investment (FDI). </a:t>
            </a:r>
            <a:endParaRPr lang="en-GB" sz="2000" dirty="0" smtClean="0"/>
          </a:p>
          <a:p>
            <a:pPr marL="742950" lvl="2" indent="-342900"/>
            <a:endParaRPr lang="en-GB" sz="1400" dirty="0" smtClean="0"/>
          </a:p>
          <a:p>
            <a:pPr marL="742950" lvl="2" indent="-342900"/>
            <a:r>
              <a:rPr lang="en-GB" sz="1600" dirty="0" smtClean="0"/>
              <a:t>Measures include </a:t>
            </a:r>
            <a:r>
              <a:rPr lang="en-US" sz="1600" dirty="0"/>
              <a:t>tax holidays, duty-free export and import, free repatriation of profits, and exemptions from environmental safety and </a:t>
            </a:r>
            <a:r>
              <a:rPr lang="en-US" sz="1600" dirty="0" err="1"/>
              <a:t>labour</a:t>
            </a:r>
            <a:r>
              <a:rPr lang="en-US" sz="1600" dirty="0"/>
              <a:t> </a:t>
            </a:r>
            <a:r>
              <a:rPr lang="en-US" sz="1600" dirty="0" smtClean="0"/>
              <a:t>laws</a:t>
            </a:r>
            <a:r>
              <a:rPr lang="en-GB" sz="1600" dirty="0" smtClean="0"/>
              <a:t> (often </a:t>
            </a:r>
            <a:r>
              <a:rPr lang="en-GB" sz="1600" dirty="0"/>
              <a:t>in designated </a:t>
            </a:r>
            <a:r>
              <a:rPr lang="en-GB" sz="1600" dirty="0" smtClean="0"/>
              <a:t>EPZs where goods are landed</a:t>
            </a:r>
            <a:r>
              <a:rPr lang="en-GB" sz="1600" dirty="0"/>
              <a:t>, handled, manufactured and re-exported without the intervention of customs </a:t>
            </a:r>
            <a:r>
              <a:rPr lang="en-GB" sz="1600" dirty="0" smtClean="0"/>
              <a:t>authorities)</a:t>
            </a:r>
            <a:endParaRPr lang="en-GB" sz="16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865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Multinational </a:t>
            </a:r>
            <a:r>
              <a:rPr lang="en-GB" sz="2400" dirty="0"/>
              <a:t>enterprises (MNEs) and the widespread use of ‘transfer mispricing’ to shift profits from high to low tax jurisdictions. </a:t>
            </a:r>
            <a:endParaRPr lang="en-GB" sz="24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MNEs </a:t>
            </a:r>
            <a:r>
              <a:rPr lang="en-GB" sz="2000" dirty="0"/>
              <a:t>also use aggressive financial structures and schemes, supported by powerful firms of accountants and lawyers, to avoid or minimise legitimate tax payments </a:t>
            </a:r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/>
              <a:t>C</a:t>
            </a:r>
            <a:r>
              <a:rPr lang="en-GB" sz="2000" dirty="0" smtClean="0"/>
              <a:t>ompounded </a:t>
            </a:r>
            <a:r>
              <a:rPr lang="en-GB" sz="2000" dirty="0"/>
              <a:t>by the role </a:t>
            </a:r>
            <a:r>
              <a:rPr lang="en-GB" sz="2000" dirty="0" smtClean="0"/>
              <a:t>of tax </a:t>
            </a:r>
            <a:r>
              <a:rPr lang="en-GB" sz="2000" dirty="0" smtClean="0"/>
              <a:t>havens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0129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Tax Havens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Real </a:t>
            </a:r>
            <a:r>
              <a:rPr lang="en-GB" sz="2400" dirty="0"/>
              <a:t>or virtual jurisdictions, which offer low or zero taxation and a secrecy regime sustained either through banking secrecy laws or </a:t>
            </a:r>
            <a:r>
              <a:rPr lang="en-GB" sz="2400" i="1" dirty="0"/>
              <a:t>de facto </a:t>
            </a:r>
            <a:r>
              <a:rPr lang="en-GB" sz="2400" dirty="0"/>
              <a:t>judicial arrangements and banking practices.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Secrecy </a:t>
            </a:r>
            <a:r>
              <a:rPr lang="en-GB" sz="2400" dirty="0"/>
              <a:t>also creates an interface between licit and illicit economies, and promotes corruption and criminality by enabling the laundering of proceeds from a wide range of illegal activities</a:t>
            </a:r>
          </a:p>
        </p:txBody>
      </p:sp>
    </p:spTree>
    <p:extLst>
      <p:ext uri="{BB962C8B-B14F-4D97-AF65-F5344CB8AC3E}">
        <p14:creationId xmlns:p14="http://schemas.microsoft.com/office/powerpoint/2010/main" val="27654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Illicit Financial Flows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Because of the secrecy, </a:t>
            </a:r>
            <a:r>
              <a:rPr lang="en-GB" sz="2000" dirty="0" smtClean="0"/>
              <a:t>data on the </a:t>
            </a:r>
            <a:r>
              <a:rPr lang="en-GB" sz="2000" dirty="0"/>
              <a:t>shifting of wealth and assets to tax havens are not fully available. </a:t>
            </a:r>
            <a:endParaRPr lang="en-GB" sz="2000" dirty="0" smtClean="0"/>
          </a:p>
          <a:p>
            <a:endParaRPr lang="en-GB" sz="2400" dirty="0"/>
          </a:p>
          <a:p>
            <a:r>
              <a:rPr lang="en-GB" sz="2000" dirty="0" smtClean="0"/>
              <a:t>One estimate is that IFFs out </a:t>
            </a:r>
            <a:r>
              <a:rPr lang="en-GB" sz="2000" dirty="0"/>
              <a:t>of developing countries between 2002 and 2006 amounted to between $850 billion to $1 trillion a year (</a:t>
            </a:r>
            <a:r>
              <a:rPr lang="en-GB" sz="2000" dirty="0" err="1"/>
              <a:t>Kar</a:t>
            </a:r>
            <a:r>
              <a:rPr lang="en-GB" sz="2000" dirty="0"/>
              <a:t> &amp; Cartwright-Smith 2008). </a:t>
            </a:r>
            <a:endParaRPr lang="en-GB" sz="2000" dirty="0" smtClean="0"/>
          </a:p>
          <a:p>
            <a:pPr lvl="1"/>
            <a:r>
              <a:rPr lang="en-GB" sz="2000" dirty="0" smtClean="0"/>
              <a:t>This </a:t>
            </a:r>
            <a:r>
              <a:rPr lang="en-GB" sz="2000" dirty="0"/>
              <a:t>estimate </a:t>
            </a:r>
            <a:r>
              <a:rPr lang="en-GB" sz="2000" dirty="0" smtClean="0"/>
              <a:t>does </a:t>
            </a:r>
            <a:r>
              <a:rPr lang="en-GB" sz="2000" dirty="0"/>
              <a:t>not include trade mispricing or mispriced asset </a:t>
            </a:r>
            <a:r>
              <a:rPr lang="en-GB" sz="2000" dirty="0" smtClean="0"/>
              <a:t>swaps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000" dirty="0" smtClean="0"/>
              <a:t>The </a:t>
            </a:r>
            <a:r>
              <a:rPr lang="en-GB" sz="2000" dirty="0"/>
              <a:t>African Union </a:t>
            </a:r>
            <a:r>
              <a:rPr lang="en-GB" sz="2000" dirty="0" smtClean="0"/>
              <a:t>estimated </a:t>
            </a:r>
            <a:r>
              <a:rPr lang="en-GB" sz="2000" dirty="0"/>
              <a:t>that $148 billion a year (approximately a quarter of the continent’s GDP) leaves the continent because of corruption, </a:t>
            </a:r>
            <a:r>
              <a:rPr lang="en-GB" sz="2000" dirty="0" smtClean="0"/>
              <a:t>aided </a:t>
            </a:r>
            <a:r>
              <a:rPr lang="en-GB" sz="2000" dirty="0"/>
              <a:t>and abetted by tax havens (Jackson 2006).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3976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Illicit Financial Flows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000" dirty="0"/>
              <a:t>Another study of 139 mainly low and middle income countries estimated that as of 2010, between $21 and $32 trillion have been invested virtually tax-free through</a:t>
            </a:r>
            <a:r>
              <a:rPr lang="en-GB" sz="2000" i="1" dirty="0"/>
              <a:t> </a:t>
            </a:r>
            <a:r>
              <a:rPr lang="en-GB" sz="2000" dirty="0"/>
              <a:t>more than 80 offshore jurisdictions, of which $7.3 to $9.3 trillion of this unrecorded offshore wealth is accounted for by individual private elites (Henry 2012).</a:t>
            </a:r>
            <a:r>
              <a:rPr lang="en-GB" sz="2000" baseline="30000" dirty="0"/>
              <a:t> </a:t>
            </a:r>
            <a:endParaRPr lang="en-GB" sz="2000" baseline="30000" dirty="0" smtClean="0"/>
          </a:p>
          <a:p>
            <a:pPr>
              <a:lnSpc>
                <a:spcPct val="120000"/>
              </a:lnSpc>
            </a:pPr>
            <a:endParaRPr lang="en-GB" sz="2000" baseline="30000" dirty="0"/>
          </a:p>
          <a:p>
            <a:pPr lvl="1">
              <a:lnSpc>
                <a:spcPct val="120000"/>
              </a:lnSpc>
            </a:pPr>
            <a:r>
              <a:rPr lang="en-GB" sz="1800" dirty="0" smtClean="0"/>
              <a:t>These </a:t>
            </a:r>
            <a:r>
              <a:rPr lang="en-GB" sz="1800" dirty="0"/>
              <a:t>figures </a:t>
            </a:r>
            <a:r>
              <a:rPr lang="en-GB" sz="1800" dirty="0" smtClean="0"/>
              <a:t>exclude </a:t>
            </a:r>
            <a:r>
              <a:rPr lang="en-GB" sz="1800" dirty="0"/>
              <a:t>non-financial wealth in the form of real estate, yachts, racehorses, gold bricks as well as </a:t>
            </a:r>
            <a:r>
              <a:rPr lang="en-GB" sz="1800" dirty="0" smtClean="0"/>
              <a:t>net </a:t>
            </a:r>
            <a:r>
              <a:rPr lang="en-GB" sz="1800" dirty="0"/>
              <a:t>claims on ‘intangibles’ like intellectual property. </a:t>
            </a:r>
            <a:endParaRPr lang="en-GB" sz="1800" dirty="0" smtClean="0"/>
          </a:p>
          <a:p>
            <a:pPr>
              <a:lnSpc>
                <a:spcPct val="120000"/>
              </a:lnSpc>
            </a:pPr>
            <a:endParaRPr lang="en-GB" sz="2000" dirty="0"/>
          </a:p>
          <a:p>
            <a:pPr>
              <a:lnSpc>
                <a:spcPct val="120000"/>
              </a:lnSpc>
            </a:pPr>
            <a:r>
              <a:rPr lang="en-GB" sz="2000" dirty="0" smtClean="0"/>
              <a:t>If that </a:t>
            </a:r>
            <a:r>
              <a:rPr lang="en-GB" sz="2000" dirty="0"/>
              <a:t>global offshore financial wealth of $21 trillion earns a total return of 3% a year, this </a:t>
            </a:r>
            <a:r>
              <a:rPr lang="en-GB" sz="2000" dirty="0" smtClean="0"/>
              <a:t>would generate </a:t>
            </a:r>
            <a:r>
              <a:rPr lang="en-GB" sz="2000" dirty="0"/>
              <a:t>annual </a:t>
            </a:r>
            <a:r>
              <a:rPr lang="en-GB" sz="2000" dirty="0" smtClean="0"/>
              <a:t>revenues </a:t>
            </a:r>
            <a:r>
              <a:rPr lang="en-GB" sz="2000" dirty="0"/>
              <a:t>of $189 billion per year </a:t>
            </a:r>
            <a:endParaRPr lang="en-GB" sz="2000" dirty="0" smtClean="0"/>
          </a:p>
          <a:p>
            <a:pPr lvl="1">
              <a:lnSpc>
                <a:spcPct val="120000"/>
              </a:lnSpc>
            </a:pPr>
            <a:r>
              <a:rPr lang="en-GB" sz="1800" dirty="0" smtClean="0"/>
              <a:t>more </a:t>
            </a:r>
            <a:r>
              <a:rPr lang="en-GB" sz="1800" dirty="0"/>
              <a:t>than twice the $86 billion that OECD countries as a whole spend on overseas development assistance.</a:t>
            </a:r>
          </a:p>
          <a:p>
            <a:pPr>
              <a:lnSpc>
                <a:spcPct val="120000"/>
              </a:lnSpc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854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6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Make Tax a Multi-Faceted Public Health Issue?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45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1324</Words>
  <Application>Microsoft Office PowerPoint</Application>
  <PresentationFormat>On-screen Show (4:3)</PresentationFormat>
  <Paragraphs>152</Paragraphs>
  <Slides>19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Document</vt:lpstr>
      <vt:lpstr> Taxation and Health</vt:lpstr>
      <vt:lpstr>A brief history of taxation…</vt:lpstr>
      <vt:lpstr>Tax and State Formation: Global North</vt:lpstr>
      <vt:lpstr>Tax and State Formation: Global South</vt:lpstr>
      <vt:lpstr>Political Pathologies of Natural Wealth (Moore)</vt:lpstr>
      <vt:lpstr>Tax and Health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% GDP Captured as Public Revenue</vt:lpstr>
      <vt:lpstr>Why?</vt:lpstr>
      <vt:lpstr>Why?</vt:lpstr>
      <vt:lpstr>Why?</vt:lpstr>
      <vt:lpstr>Tax Havens</vt:lpstr>
      <vt:lpstr>Illicit Financial Flows</vt:lpstr>
      <vt:lpstr>Illicit Financial Flows</vt:lpstr>
      <vt:lpstr>Make Tax a Multi-Faceted Public Health Issue?</vt:lpstr>
    </vt:vector>
  </TitlesOfParts>
  <Company>Newcastle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Taxation and Health</dc:title>
  <dc:creator>Simukai Chigudu</dc:creator>
  <cp:lastModifiedBy>David McCoy</cp:lastModifiedBy>
  <cp:revision>17</cp:revision>
  <dcterms:created xsi:type="dcterms:W3CDTF">2012-11-11T10:41:27Z</dcterms:created>
  <dcterms:modified xsi:type="dcterms:W3CDTF">2013-11-09T08:12:00Z</dcterms:modified>
</cp:coreProperties>
</file>