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62" r:id="rId3"/>
    <p:sldId id="263" r:id="rId4"/>
    <p:sldId id="258" r:id="rId5"/>
    <p:sldId id="257" r:id="rId6"/>
    <p:sldId id="286" r:id="rId7"/>
    <p:sldId id="305" r:id="rId8"/>
    <p:sldId id="306" r:id="rId9"/>
    <p:sldId id="307" r:id="rId10"/>
    <p:sldId id="308" r:id="rId11"/>
    <p:sldId id="299" r:id="rId12"/>
    <p:sldId id="309" r:id="rId13"/>
    <p:sldId id="289" r:id="rId14"/>
    <p:sldId id="301" r:id="rId15"/>
    <p:sldId id="300" r:id="rId16"/>
    <p:sldId id="304" r:id="rId17"/>
    <p:sldId id="278" r:id="rId18"/>
    <p:sldId id="279" r:id="rId19"/>
    <p:sldId id="294" r:id="rId20"/>
    <p:sldId id="292" r:id="rId21"/>
    <p:sldId id="290" r:id="rId22"/>
    <p:sldId id="293" r:id="rId23"/>
    <p:sldId id="291" r:id="rId24"/>
    <p:sldId id="313" r:id="rId25"/>
    <p:sldId id="314" r:id="rId26"/>
    <p:sldId id="295" r:id="rId27"/>
    <p:sldId id="318" r:id="rId28"/>
    <p:sldId id="317" r:id="rId29"/>
    <p:sldId id="315" r:id="rId30"/>
    <p:sldId id="303" r:id="rId31"/>
    <p:sldId id="298" r:id="rId32"/>
  </p:sldIdLst>
  <p:sldSz cx="9144000" cy="6858000" type="screen4x3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vidwoodward:Documents:BMJ%20H%20Graph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Macintosh%20HD:Users:davidwoodward:Documents:BMJ%20H%20Graphs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Macintosh%20HD:Users:davidwoodward:Documents:BMJ%20H%20Graph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vidwoodward:Documents:BMJ%20H%20Graph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vidwoodward:Documents:BMJ%20H%20Graph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vidwoodward:Documents:BMJ%20H%20Graph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vidwoodward:Documents:BMJ%20H%20Graphs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Macintosh%20HD:Users:davidwoodward:Documents:BMJ%20PovGr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vidwoodward:Documents:BMJ%20PovG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638296944183903E-2"/>
          <c:y val="5.0828298861479861E-2"/>
          <c:w val="0.88390893846602503"/>
          <c:h val="0.82804764422510735"/>
        </c:manualLayout>
      </c:layout>
      <c:barChart>
        <c:barDir val="col"/>
        <c:grouping val="stacked"/>
        <c:varyColors val="0"/>
        <c:ser>
          <c:idx val="0"/>
          <c:order val="0"/>
          <c:tx>
            <c:v>actual</c:v>
          </c:tx>
          <c:spPr>
            <a:solidFill>
              <a:srgbClr val="0000FF"/>
            </a:solidFill>
          </c:spPr>
          <c:invertIfNegative val="0"/>
          <c:dPt>
            <c:idx val="6"/>
            <c:invertIfNegative val="0"/>
            <c:bubble3D val="0"/>
            <c:spPr>
              <a:pattFill prst="wdUpDiag">
                <a:fgClr>
                  <a:srgbClr val="0000FF"/>
                </a:fgClr>
                <a:bgClr>
                  <a:srgbClr val="0000FF"/>
                </a:bgClr>
              </a:pattFill>
            </c:spPr>
          </c:dPt>
          <c:cat>
            <c:strRef>
              <c:f>Sheet1!$G$15:$P$15</c:f>
              <c:strCache>
                <c:ptCount val="10"/>
                <c:pt idx="0">
                  <c:v>1960-65</c:v>
                </c:pt>
                <c:pt idx="1">
                  <c:v>1965-70</c:v>
                </c:pt>
                <c:pt idx="2">
                  <c:v>1970-75</c:v>
                </c:pt>
                <c:pt idx="3">
                  <c:v>1975-80</c:v>
                </c:pt>
                <c:pt idx="4">
                  <c:v>1980-85</c:v>
                </c:pt>
                <c:pt idx="5">
                  <c:v>1985-90</c:v>
                </c:pt>
                <c:pt idx="6">
                  <c:v>1990-95</c:v>
                </c:pt>
                <c:pt idx="7">
                  <c:v>1995-00</c:v>
                </c:pt>
                <c:pt idx="8">
                  <c:v>2000-05</c:v>
                </c:pt>
                <c:pt idx="9">
                  <c:v>2005-10</c:v>
                </c:pt>
              </c:strCache>
            </c:strRef>
          </c:cat>
          <c:val>
            <c:numRef>
              <c:f>Sheet1!$G$22:$P$22</c:f>
              <c:numCache>
                <c:formatCode>General</c:formatCode>
                <c:ptCount val="10"/>
                <c:pt idx="0">
                  <c:v>0.39152507251055602</c:v>
                </c:pt>
                <c:pt idx="1">
                  <c:v>0.40185513202287498</c:v>
                </c:pt>
                <c:pt idx="2">
                  <c:v>0.39995676258720497</c:v>
                </c:pt>
                <c:pt idx="3">
                  <c:v>0.31606645046742399</c:v>
                </c:pt>
                <c:pt idx="4">
                  <c:v>0.236915292132338</c:v>
                </c:pt>
                <c:pt idx="5">
                  <c:v>6.3472456883306397E-2</c:v>
                </c:pt>
                <c:pt idx="6">
                  <c:v>-4.1177916117446499E-2</c:v>
                </c:pt>
                <c:pt idx="7">
                  <c:v>8.9703461892128203E-2</c:v>
                </c:pt>
                <c:pt idx="8">
                  <c:v>0.38285159705500399</c:v>
                </c:pt>
                <c:pt idx="9">
                  <c:v>0.50635094439878803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72497792"/>
        <c:axId val="107669760"/>
      </c:barChart>
      <c:catAx>
        <c:axId val="7249779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07669760"/>
        <c:crosses val="autoZero"/>
        <c:auto val="1"/>
        <c:lblAlgn val="ctr"/>
        <c:lblOffset val="100"/>
        <c:noMultiLvlLbl val="0"/>
      </c:catAx>
      <c:valAx>
        <c:axId val="10766976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72497792"/>
        <c:crosses val="autoZero"/>
        <c:crossBetween val="between"/>
      </c:valAx>
      <c:spPr>
        <a:solidFill>
          <a:srgbClr val="A1FFFF"/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638296944183903E-2"/>
          <c:y val="5.0828298861479861E-2"/>
          <c:w val="0.88390893846602503"/>
          <c:h val="0.82804764422510735"/>
        </c:manualLayout>
      </c:layout>
      <c:barChart>
        <c:barDir val="col"/>
        <c:grouping val="stacked"/>
        <c:varyColors val="0"/>
        <c:ser>
          <c:idx val="0"/>
          <c:order val="0"/>
          <c:tx>
            <c:v>actual</c:v>
          </c:tx>
          <c:spPr>
            <a:solidFill>
              <a:srgbClr val="0000FF"/>
            </a:solidFill>
          </c:spPr>
          <c:invertIfNegative val="0"/>
          <c:dPt>
            <c:idx val="6"/>
            <c:invertIfNegative val="0"/>
            <c:bubble3D val="0"/>
            <c:spPr>
              <a:pattFill prst="wdUpDiag">
                <a:fgClr>
                  <a:srgbClr val="0000FF"/>
                </a:fgClr>
                <a:bgClr>
                  <a:srgbClr val="0000FF"/>
                </a:bgClr>
              </a:pattFill>
            </c:spPr>
          </c:dPt>
          <c:cat>
            <c:strRef>
              <c:f>Sheet1!$G$15:$P$15</c:f>
              <c:strCache>
                <c:ptCount val="10"/>
                <c:pt idx="0">
                  <c:v>1960-65</c:v>
                </c:pt>
                <c:pt idx="1">
                  <c:v>1965-70</c:v>
                </c:pt>
                <c:pt idx="2">
                  <c:v>1970-75</c:v>
                </c:pt>
                <c:pt idx="3">
                  <c:v>1975-80</c:v>
                </c:pt>
                <c:pt idx="4">
                  <c:v>1980-85</c:v>
                </c:pt>
                <c:pt idx="5">
                  <c:v>1985-90</c:v>
                </c:pt>
                <c:pt idx="6">
                  <c:v>1990-95</c:v>
                </c:pt>
                <c:pt idx="7">
                  <c:v>1995-00</c:v>
                </c:pt>
                <c:pt idx="8">
                  <c:v>2000-05</c:v>
                </c:pt>
                <c:pt idx="9">
                  <c:v>2005-10</c:v>
                </c:pt>
              </c:strCache>
            </c:strRef>
          </c:cat>
          <c:val>
            <c:numRef>
              <c:f>Sheet1!$G$22:$P$22</c:f>
              <c:numCache>
                <c:formatCode>General</c:formatCode>
                <c:ptCount val="10"/>
                <c:pt idx="0">
                  <c:v>0.39152507251055602</c:v>
                </c:pt>
                <c:pt idx="1">
                  <c:v>0.40185513202287498</c:v>
                </c:pt>
                <c:pt idx="2">
                  <c:v>0.39995676258720497</c:v>
                </c:pt>
                <c:pt idx="3">
                  <c:v>0.31606645046742399</c:v>
                </c:pt>
                <c:pt idx="4">
                  <c:v>0.236915292132338</c:v>
                </c:pt>
                <c:pt idx="5">
                  <c:v>6.3472456883306397E-2</c:v>
                </c:pt>
                <c:pt idx="6">
                  <c:v>-4.1177916117446499E-2</c:v>
                </c:pt>
                <c:pt idx="7">
                  <c:v>8.9703461892128203E-2</c:v>
                </c:pt>
                <c:pt idx="8">
                  <c:v>0.38285159705500399</c:v>
                </c:pt>
                <c:pt idx="9">
                  <c:v>0.50635094439878803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79149696"/>
        <c:axId val="107745664"/>
      </c:barChart>
      <c:catAx>
        <c:axId val="7914969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07745664"/>
        <c:crosses val="autoZero"/>
        <c:auto val="1"/>
        <c:lblAlgn val="ctr"/>
        <c:lblOffset val="100"/>
        <c:noMultiLvlLbl val="0"/>
      </c:catAx>
      <c:valAx>
        <c:axId val="10774566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79149696"/>
        <c:crosses val="autoZero"/>
        <c:crossBetween val="between"/>
      </c:valAx>
      <c:spPr>
        <a:solidFill>
          <a:srgbClr val="A1FFFF"/>
        </a:solidFill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067147856517901E-2"/>
          <c:y val="5.9528767689881676E-2"/>
          <c:w val="0.91540196364343351"/>
          <c:h val="0.80002686721035943"/>
        </c:manualLayout>
      </c:layout>
      <c:barChart>
        <c:barDir val="col"/>
        <c:grouping val="stacked"/>
        <c:varyColors val="0"/>
        <c:ser>
          <c:idx val="0"/>
          <c:order val="0"/>
          <c:tx>
            <c:v>actual</c:v>
          </c:tx>
          <c:spPr>
            <a:solidFill>
              <a:srgbClr val="0000FF"/>
            </a:solidFill>
          </c:spPr>
          <c:invertIfNegative val="0"/>
          <c:cat>
            <c:strRef>
              <c:f>Sheet1!$H$15:$P$15</c:f>
              <c:strCache>
                <c:ptCount val="9"/>
                <c:pt idx="0">
                  <c:v>1965-70</c:v>
                </c:pt>
                <c:pt idx="1">
                  <c:v>1970-75</c:v>
                </c:pt>
                <c:pt idx="2">
                  <c:v>1975-80</c:v>
                </c:pt>
                <c:pt idx="3">
                  <c:v>1980-85</c:v>
                </c:pt>
                <c:pt idx="4">
                  <c:v>1985-90</c:v>
                </c:pt>
                <c:pt idx="5">
                  <c:v>1990-95</c:v>
                </c:pt>
                <c:pt idx="6">
                  <c:v>1995-00</c:v>
                </c:pt>
                <c:pt idx="7">
                  <c:v>2000-05</c:v>
                </c:pt>
                <c:pt idx="8">
                  <c:v>2005-10</c:v>
                </c:pt>
              </c:strCache>
            </c:strRef>
          </c:cat>
          <c:val>
            <c:numRef>
              <c:f>Sheet1!$H$20:$P$20</c:f>
              <c:numCache>
                <c:formatCode>General</c:formatCode>
                <c:ptCount val="9"/>
                <c:pt idx="0">
                  <c:v>1.332355974981003</c:v>
                </c:pt>
                <c:pt idx="1">
                  <c:v>2.2102901735080449</c:v>
                </c:pt>
                <c:pt idx="2">
                  <c:v>1.4747592576037969</c:v>
                </c:pt>
                <c:pt idx="3">
                  <c:v>1.286775940706786</c:v>
                </c:pt>
                <c:pt idx="4">
                  <c:v>0.80109171375830601</c:v>
                </c:pt>
                <c:pt idx="5">
                  <c:v>0.63543563832748595</c:v>
                </c:pt>
                <c:pt idx="6">
                  <c:v>1.7549422813543101</c:v>
                </c:pt>
                <c:pt idx="7">
                  <c:v>2.1808671624801161</c:v>
                </c:pt>
                <c:pt idx="8">
                  <c:v>2.6484524621684051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07771776"/>
        <c:axId val="107773312"/>
      </c:barChart>
      <c:catAx>
        <c:axId val="1077717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07773312"/>
        <c:crosses val="autoZero"/>
        <c:auto val="1"/>
        <c:lblAlgn val="ctr"/>
        <c:lblOffset val="100"/>
        <c:noMultiLvlLbl val="0"/>
      </c:catAx>
      <c:valAx>
        <c:axId val="10777331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7771776"/>
        <c:crosses val="autoZero"/>
        <c:crossBetween val="between"/>
      </c:valAx>
      <c:spPr>
        <a:solidFill>
          <a:srgbClr val="A1FFFF"/>
        </a:solidFill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200"/>
              <a:t>Figure 2: Sub-Saharan Africa: Annual Change in Life Expectancy at Birth, 1960-2000</a:t>
            </a:r>
            <a:r>
              <a:rPr lang="en-US" sz="1200" baseline="0"/>
              <a:t> (years)</a:t>
            </a:r>
            <a:endParaRPr lang="en-US" sz="120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8638296944183903E-2"/>
          <c:y val="0.24444444444444399"/>
          <c:w val="0.683291600322813"/>
          <c:h val="0.634431321084864"/>
        </c:manualLayout>
      </c:layout>
      <c:barChart>
        <c:barDir val="col"/>
        <c:grouping val="stacked"/>
        <c:varyColors val="0"/>
        <c:ser>
          <c:idx val="0"/>
          <c:order val="0"/>
          <c:tx>
            <c:v>actual</c:v>
          </c:tx>
          <c:spPr>
            <a:solidFill>
              <a:srgbClr val="0000FF"/>
            </a:solidFill>
          </c:spPr>
          <c:invertIfNegative val="0"/>
          <c:dPt>
            <c:idx val="6"/>
            <c:invertIfNegative val="0"/>
            <c:bubble3D val="0"/>
            <c:spPr>
              <a:pattFill prst="wdUpDiag">
                <a:fgClr>
                  <a:srgbClr val="0000FF"/>
                </a:fgClr>
                <a:bgClr>
                  <a:srgbClr val="0000FF"/>
                </a:bgClr>
              </a:pattFill>
            </c:spPr>
          </c:dPt>
          <c:cat>
            <c:strRef>
              <c:f>Sheet1!$G$15:$P$15</c:f>
              <c:strCache>
                <c:ptCount val="10"/>
                <c:pt idx="0">
                  <c:v>1960-65</c:v>
                </c:pt>
                <c:pt idx="1">
                  <c:v>1965-70</c:v>
                </c:pt>
                <c:pt idx="2">
                  <c:v>1970-75</c:v>
                </c:pt>
                <c:pt idx="3">
                  <c:v>1975-80</c:v>
                </c:pt>
                <c:pt idx="4">
                  <c:v>1980-85</c:v>
                </c:pt>
                <c:pt idx="5">
                  <c:v>1985-90</c:v>
                </c:pt>
                <c:pt idx="6">
                  <c:v>1990-95</c:v>
                </c:pt>
                <c:pt idx="7">
                  <c:v>1995-00</c:v>
                </c:pt>
                <c:pt idx="8">
                  <c:v>2000-05</c:v>
                </c:pt>
                <c:pt idx="9">
                  <c:v>2005-10</c:v>
                </c:pt>
              </c:strCache>
            </c:strRef>
          </c:cat>
          <c:val>
            <c:numRef>
              <c:f>Sheet1!$G$22:$P$22</c:f>
              <c:numCache>
                <c:formatCode>General</c:formatCode>
                <c:ptCount val="10"/>
                <c:pt idx="0">
                  <c:v>0.39152507251055602</c:v>
                </c:pt>
                <c:pt idx="1">
                  <c:v>0.40185513202287498</c:v>
                </c:pt>
                <c:pt idx="2">
                  <c:v>0.39995676258720497</c:v>
                </c:pt>
                <c:pt idx="3">
                  <c:v>0.31606645046742399</c:v>
                </c:pt>
                <c:pt idx="4">
                  <c:v>0.236915292132338</c:v>
                </c:pt>
                <c:pt idx="5">
                  <c:v>6.3472456883306397E-2</c:v>
                </c:pt>
                <c:pt idx="6">
                  <c:v>-4.1177916117446499E-2</c:v>
                </c:pt>
                <c:pt idx="7">
                  <c:v>8.9703461892128203E-2</c:v>
                </c:pt>
                <c:pt idx="8">
                  <c:v>0.38285159705500399</c:v>
                </c:pt>
                <c:pt idx="9">
                  <c:v>0.50635094439878803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5780992"/>
        <c:axId val="5782528"/>
      </c:barChart>
      <c:catAx>
        <c:axId val="578099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5782528"/>
        <c:crosses val="autoZero"/>
        <c:auto val="1"/>
        <c:lblAlgn val="ctr"/>
        <c:lblOffset val="100"/>
        <c:noMultiLvlLbl val="0"/>
      </c:catAx>
      <c:valAx>
        <c:axId val="57825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5780992"/>
        <c:crosses val="autoZero"/>
        <c:crossBetween val="between"/>
      </c:valAx>
      <c:spPr>
        <a:solidFill>
          <a:srgbClr val="A1FFFF"/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200"/>
              <a:t>Figure 2: Sub-Saharan Africa: Annual Change in Life Expectancy at Birth, 1960-2000</a:t>
            </a:r>
            <a:r>
              <a:rPr lang="en-US" sz="1200" baseline="0"/>
              <a:t> (years)</a:t>
            </a:r>
            <a:endParaRPr lang="en-US" sz="120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8638296944183903E-2"/>
          <c:y val="0.24444444444444399"/>
          <c:w val="0.683291600322813"/>
          <c:h val="0.634431321084864"/>
        </c:manualLayout>
      </c:layout>
      <c:barChart>
        <c:barDir val="col"/>
        <c:grouping val="stacked"/>
        <c:varyColors val="0"/>
        <c:ser>
          <c:idx val="0"/>
          <c:order val="0"/>
          <c:tx>
            <c:v>actual</c:v>
          </c:tx>
          <c:spPr>
            <a:solidFill>
              <a:srgbClr val="0000FF"/>
            </a:solidFill>
          </c:spPr>
          <c:invertIfNegative val="0"/>
          <c:dPt>
            <c:idx val="6"/>
            <c:invertIfNegative val="0"/>
            <c:bubble3D val="0"/>
            <c:spPr>
              <a:pattFill prst="wdUpDiag">
                <a:fgClr>
                  <a:schemeClr val="bg1"/>
                </a:fgClr>
                <a:bgClr>
                  <a:srgbClr val="0000FF"/>
                </a:bgClr>
              </a:pattFill>
            </c:spPr>
          </c:dPt>
          <c:cat>
            <c:strRef>
              <c:f>Sheet1!$G$15:$P$15</c:f>
              <c:strCache>
                <c:ptCount val="10"/>
                <c:pt idx="0">
                  <c:v>1960-65</c:v>
                </c:pt>
                <c:pt idx="1">
                  <c:v>1965-70</c:v>
                </c:pt>
                <c:pt idx="2">
                  <c:v>1970-75</c:v>
                </c:pt>
                <c:pt idx="3">
                  <c:v>1975-80</c:v>
                </c:pt>
                <c:pt idx="4">
                  <c:v>1980-85</c:v>
                </c:pt>
                <c:pt idx="5">
                  <c:v>1985-90</c:v>
                </c:pt>
                <c:pt idx="6">
                  <c:v>1990-95</c:v>
                </c:pt>
                <c:pt idx="7">
                  <c:v>1995-00</c:v>
                </c:pt>
                <c:pt idx="8">
                  <c:v>2000-05</c:v>
                </c:pt>
                <c:pt idx="9">
                  <c:v>2005-10</c:v>
                </c:pt>
              </c:strCache>
            </c:strRef>
          </c:cat>
          <c:val>
            <c:numRef>
              <c:f>Sheet1!$G$22:$P$22</c:f>
              <c:numCache>
                <c:formatCode>General</c:formatCode>
                <c:ptCount val="10"/>
                <c:pt idx="0">
                  <c:v>0.39152507251055602</c:v>
                </c:pt>
                <c:pt idx="1">
                  <c:v>0.40185513202287498</c:v>
                </c:pt>
                <c:pt idx="2">
                  <c:v>0.39995676258720497</c:v>
                </c:pt>
                <c:pt idx="3">
                  <c:v>0.31606645046742399</c:v>
                </c:pt>
                <c:pt idx="4">
                  <c:v>0.236915292132338</c:v>
                </c:pt>
                <c:pt idx="5">
                  <c:v>6.3472456883306397E-2</c:v>
                </c:pt>
                <c:pt idx="6">
                  <c:v>-4.1177916117446499E-2</c:v>
                </c:pt>
                <c:pt idx="7">
                  <c:v>8.9703461892128203E-2</c:v>
                </c:pt>
                <c:pt idx="8">
                  <c:v>0.38285159705500399</c:v>
                </c:pt>
                <c:pt idx="9">
                  <c:v>0.50635094439878803</c:v>
                </c:pt>
              </c:numCache>
            </c:numRef>
          </c:val>
        </c:ser>
        <c:ser>
          <c:idx val="1"/>
          <c:order val="1"/>
          <c:tx>
            <c:v>adjusted for HIV (to 2000)</c:v>
          </c:tx>
          <c:spPr>
            <a:pattFill prst="wdUpDiag">
              <a:fgClr>
                <a:schemeClr val="bg1"/>
              </a:fgClr>
              <a:bgClr>
                <a:srgbClr val="0000FF"/>
              </a:bgClr>
            </a:pattFill>
          </c:spPr>
          <c:invertIfNegative val="0"/>
          <c:val>
            <c:numRef>
              <c:f>Sheet1!$G$28:$O$28</c:f>
              <c:numCache>
                <c:formatCode>General</c:formatCode>
                <c:ptCount val="9"/>
                <c:pt idx="0">
                  <c:v>1.48336054196311E-3</c:v>
                </c:pt>
                <c:pt idx="1">
                  <c:v>2.9451838526216799E-3</c:v>
                </c:pt>
                <c:pt idx="2">
                  <c:v>5.84760594633588E-3</c:v>
                </c:pt>
                <c:pt idx="3">
                  <c:v>1.16103092420476E-2</c:v>
                </c:pt>
                <c:pt idx="4">
                  <c:v>2.3052045902723702E-2</c:v>
                </c:pt>
                <c:pt idx="5">
                  <c:v>4.5769394184333199E-2</c:v>
                </c:pt>
                <c:pt idx="6">
                  <c:v>4.9696336555864203E-2</c:v>
                </c:pt>
                <c:pt idx="7">
                  <c:v>0.180429082492848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5825280"/>
        <c:axId val="5826816"/>
      </c:barChart>
      <c:catAx>
        <c:axId val="582528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5826816"/>
        <c:crosses val="autoZero"/>
        <c:auto val="1"/>
        <c:lblAlgn val="ctr"/>
        <c:lblOffset val="100"/>
        <c:noMultiLvlLbl val="0"/>
      </c:catAx>
      <c:valAx>
        <c:axId val="582681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5825280"/>
        <c:crosses val="autoZero"/>
        <c:crossBetween val="between"/>
      </c:valAx>
      <c:spPr>
        <a:solidFill>
          <a:srgbClr val="A1FFFF"/>
        </a:solidFill>
      </c:spPr>
    </c:plotArea>
    <c:legend>
      <c:legendPos val="r"/>
      <c:layout>
        <c:manualLayout>
          <c:xMode val="edge"/>
          <c:yMode val="edge"/>
          <c:x val="0.76915981416450396"/>
          <c:y val="0.429708734324876"/>
          <c:w val="0.20867952101555201"/>
          <c:h val="0.2553973461650629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200"/>
              <a:t>Figure 3: Sub-Saharan</a:t>
            </a:r>
            <a:r>
              <a:rPr lang="en-US" sz="1200" baseline="0"/>
              <a:t> Africa: Annual Change in Under-Five Mortality, 1965-2010 (% pa)</a:t>
            </a:r>
            <a:endParaRPr lang="en-US" sz="120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2067147856517901E-2"/>
          <c:y val="0.21666666666666701"/>
          <c:w val="0.71015507436570402"/>
          <c:h val="0.57554425488480598"/>
        </c:manualLayout>
      </c:layout>
      <c:barChart>
        <c:barDir val="col"/>
        <c:grouping val="stacked"/>
        <c:varyColors val="0"/>
        <c:ser>
          <c:idx val="0"/>
          <c:order val="0"/>
          <c:tx>
            <c:v>actual</c:v>
          </c:tx>
          <c:spPr>
            <a:solidFill>
              <a:srgbClr val="0000FF"/>
            </a:solidFill>
          </c:spPr>
          <c:invertIfNegative val="0"/>
          <c:cat>
            <c:strRef>
              <c:f>Sheet1!$H$15:$P$15</c:f>
              <c:strCache>
                <c:ptCount val="9"/>
                <c:pt idx="0">
                  <c:v>1965-70</c:v>
                </c:pt>
                <c:pt idx="1">
                  <c:v>1970-75</c:v>
                </c:pt>
                <c:pt idx="2">
                  <c:v>1975-80</c:v>
                </c:pt>
                <c:pt idx="3">
                  <c:v>1980-85</c:v>
                </c:pt>
                <c:pt idx="4">
                  <c:v>1985-90</c:v>
                </c:pt>
                <c:pt idx="5">
                  <c:v>1990-95</c:v>
                </c:pt>
                <c:pt idx="6">
                  <c:v>1995-00</c:v>
                </c:pt>
                <c:pt idx="7">
                  <c:v>2000-05</c:v>
                </c:pt>
                <c:pt idx="8">
                  <c:v>2005-10</c:v>
                </c:pt>
              </c:strCache>
            </c:strRef>
          </c:cat>
          <c:val>
            <c:numRef>
              <c:f>Sheet1!$H$20:$P$20</c:f>
              <c:numCache>
                <c:formatCode>General</c:formatCode>
                <c:ptCount val="9"/>
                <c:pt idx="0">
                  <c:v>1.332355974981003</c:v>
                </c:pt>
                <c:pt idx="1">
                  <c:v>2.2102901735080449</c:v>
                </c:pt>
                <c:pt idx="2">
                  <c:v>1.4747592576037969</c:v>
                </c:pt>
                <c:pt idx="3">
                  <c:v>1.286775940706786</c:v>
                </c:pt>
                <c:pt idx="4">
                  <c:v>0.80109171375830601</c:v>
                </c:pt>
                <c:pt idx="5">
                  <c:v>0.63543563832748595</c:v>
                </c:pt>
                <c:pt idx="6">
                  <c:v>1.7549422813543101</c:v>
                </c:pt>
                <c:pt idx="7">
                  <c:v>2.1808671624801161</c:v>
                </c:pt>
                <c:pt idx="8">
                  <c:v>2.6484524621684051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00666368"/>
        <c:axId val="100684544"/>
      </c:barChart>
      <c:catAx>
        <c:axId val="10066636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00684544"/>
        <c:crosses val="autoZero"/>
        <c:auto val="1"/>
        <c:lblAlgn val="ctr"/>
        <c:lblOffset val="100"/>
        <c:noMultiLvlLbl val="0"/>
      </c:catAx>
      <c:valAx>
        <c:axId val="1006845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0666368"/>
        <c:crosses val="autoZero"/>
        <c:crossBetween val="between"/>
      </c:valAx>
      <c:spPr>
        <a:solidFill>
          <a:srgbClr val="A1FFFF"/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200"/>
              <a:t>Figure 3: Sub-Saharan</a:t>
            </a:r>
            <a:r>
              <a:rPr lang="en-US" sz="1200" baseline="0"/>
              <a:t> Africa: Annual Change in Under-Five Mortality, 1965-2010 (% pa)</a:t>
            </a:r>
            <a:endParaRPr lang="en-US" sz="120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2067147856517901E-2"/>
          <c:y val="0.21666666666666701"/>
          <c:w val="0.71015507436570402"/>
          <c:h val="0.57554425488480598"/>
        </c:manualLayout>
      </c:layout>
      <c:barChart>
        <c:barDir val="col"/>
        <c:grouping val="stacked"/>
        <c:varyColors val="0"/>
        <c:ser>
          <c:idx val="0"/>
          <c:order val="0"/>
          <c:tx>
            <c:v>actual</c:v>
          </c:tx>
          <c:spPr>
            <a:solidFill>
              <a:srgbClr val="0000FF"/>
            </a:solidFill>
          </c:spPr>
          <c:invertIfNegative val="0"/>
          <c:cat>
            <c:strRef>
              <c:f>Sheet1!$H$15:$P$15</c:f>
              <c:strCache>
                <c:ptCount val="9"/>
                <c:pt idx="0">
                  <c:v>1965-70</c:v>
                </c:pt>
                <c:pt idx="1">
                  <c:v>1970-75</c:v>
                </c:pt>
                <c:pt idx="2">
                  <c:v>1975-80</c:v>
                </c:pt>
                <c:pt idx="3">
                  <c:v>1980-85</c:v>
                </c:pt>
                <c:pt idx="4">
                  <c:v>1985-90</c:v>
                </c:pt>
                <c:pt idx="5">
                  <c:v>1990-95</c:v>
                </c:pt>
                <c:pt idx="6">
                  <c:v>1995-00</c:v>
                </c:pt>
                <c:pt idx="7">
                  <c:v>2000-05</c:v>
                </c:pt>
                <c:pt idx="8">
                  <c:v>2005-10</c:v>
                </c:pt>
              </c:strCache>
            </c:strRef>
          </c:cat>
          <c:val>
            <c:numRef>
              <c:f>Sheet1!$H$20:$P$20</c:f>
              <c:numCache>
                <c:formatCode>General</c:formatCode>
                <c:ptCount val="9"/>
                <c:pt idx="0">
                  <c:v>1.332355974981003</c:v>
                </c:pt>
                <c:pt idx="1">
                  <c:v>2.2102901735080449</c:v>
                </c:pt>
                <c:pt idx="2">
                  <c:v>1.4747592576037969</c:v>
                </c:pt>
                <c:pt idx="3">
                  <c:v>1.286775940706786</c:v>
                </c:pt>
                <c:pt idx="4">
                  <c:v>0.80109171375830601</c:v>
                </c:pt>
                <c:pt idx="5">
                  <c:v>0.63543563832748595</c:v>
                </c:pt>
                <c:pt idx="6">
                  <c:v>1.7549422813543101</c:v>
                </c:pt>
                <c:pt idx="7">
                  <c:v>2.1808671624801161</c:v>
                </c:pt>
                <c:pt idx="8">
                  <c:v>2.6484524621684051</c:v>
                </c:pt>
              </c:numCache>
            </c:numRef>
          </c:val>
        </c:ser>
        <c:ser>
          <c:idx val="1"/>
          <c:order val="1"/>
          <c:tx>
            <c:v>adjusted for HIV (to 2000)</c:v>
          </c:tx>
          <c:spPr>
            <a:pattFill prst="wdUpDiag">
              <a:fgClr>
                <a:schemeClr val="bg1"/>
              </a:fgClr>
              <a:bgClr>
                <a:srgbClr val="0000FF"/>
              </a:bgClr>
            </a:pattFill>
          </c:spPr>
          <c:invertIfNegative val="0"/>
          <c:cat>
            <c:strRef>
              <c:f>Sheet1!$H$15:$P$15</c:f>
              <c:strCache>
                <c:ptCount val="9"/>
                <c:pt idx="0">
                  <c:v>1965-70</c:v>
                </c:pt>
                <c:pt idx="1">
                  <c:v>1970-75</c:v>
                </c:pt>
                <c:pt idx="2">
                  <c:v>1975-80</c:v>
                </c:pt>
                <c:pt idx="3">
                  <c:v>1980-85</c:v>
                </c:pt>
                <c:pt idx="4">
                  <c:v>1985-90</c:v>
                </c:pt>
                <c:pt idx="5">
                  <c:v>1990-95</c:v>
                </c:pt>
                <c:pt idx="6">
                  <c:v>1995-00</c:v>
                </c:pt>
                <c:pt idx="7">
                  <c:v>2000-05</c:v>
                </c:pt>
                <c:pt idx="8">
                  <c:v>2005-10</c:v>
                </c:pt>
              </c:strCache>
            </c:strRef>
          </c:cat>
          <c:val>
            <c:numRef>
              <c:f>Sheet1!$H$14:$P$14</c:f>
              <c:numCache>
                <c:formatCode>General</c:formatCode>
                <c:ptCount val="9"/>
                <c:pt idx="0">
                  <c:v>1.0239215877627701E-2</c:v>
                </c:pt>
                <c:pt idx="1">
                  <c:v>2.2250867200979099E-2</c:v>
                </c:pt>
                <c:pt idx="2">
                  <c:v>4.3839747220031401E-2</c:v>
                </c:pt>
                <c:pt idx="3">
                  <c:v>8.7447285555397603E-2</c:v>
                </c:pt>
                <c:pt idx="4">
                  <c:v>0.16855845748851001</c:v>
                </c:pt>
                <c:pt idx="5">
                  <c:v>0.32827728688132901</c:v>
                </c:pt>
                <c:pt idx="6">
                  <c:v>0.72260011369650301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00718464"/>
        <c:axId val="100720000"/>
      </c:barChart>
      <c:catAx>
        <c:axId val="1007184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00720000"/>
        <c:crosses val="autoZero"/>
        <c:auto val="1"/>
        <c:lblAlgn val="ctr"/>
        <c:lblOffset val="100"/>
        <c:noMultiLvlLbl val="0"/>
      </c:catAx>
      <c:valAx>
        <c:axId val="10072000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0718464"/>
        <c:crosses val="autoZero"/>
        <c:crossBetween val="between"/>
      </c:valAx>
      <c:spPr>
        <a:solidFill>
          <a:srgbClr val="A1FFFF"/>
        </a:solidFill>
      </c:spPr>
    </c:plotArea>
    <c:legend>
      <c:legendPos val="r"/>
      <c:layout>
        <c:manualLayout>
          <c:xMode val="edge"/>
          <c:yMode val="edge"/>
          <c:x val="0.78611111111111098"/>
          <c:y val="0.43896799358413502"/>
          <c:w val="0.19166666666666701"/>
          <c:h val="0.2461380869058029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200"/>
              <a:t>Figure 5: Sub-Saharan Africa: Poverty Headcount Ratio at $1.25-per-day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4021337610576452E-2"/>
          <c:y val="9.7516705284599089E-2"/>
          <c:w val="0.89900335374744822"/>
          <c:h val="0.80952893340047194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dPt>
            <c:idx val="9"/>
            <c:bubble3D val="0"/>
            <c:spPr>
              <a:ln cap="sq">
                <a:solidFill>
                  <a:srgbClr val="0000FF"/>
                </a:solidFill>
                <a:prstDash val="sysDot"/>
                <a:round/>
              </a:ln>
            </c:spPr>
          </c:dPt>
          <c:cat>
            <c:numRef>
              <c:f>Sheet1!$B$1:$K$1</c:f>
              <c:numCache>
                <c:formatCode>General</c:formatCode>
                <c:ptCount val="10"/>
                <c:pt idx="0">
                  <c:v>1981</c:v>
                </c:pt>
                <c:pt idx="1">
                  <c:v>1984</c:v>
                </c:pt>
                <c:pt idx="2">
                  <c:v>1987</c:v>
                </c:pt>
                <c:pt idx="3">
                  <c:v>1990</c:v>
                </c:pt>
                <c:pt idx="4">
                  <c:v>1993</c:v>
                </c:pt>
                <c:pt idx="5">
                  <c:v>1996</c:v>
                </c:pt>
                <c:pt idx="6">
                  <c:v>1999</c:v>
                </c:pt>
                <c:pt idx="7">
                  <c:v>2002</c:v>
                </c:pt>
                <c:pt idx="8">
                  <c:v>2005</c:v>
                </c:pt>
                <c:pt idx="9">
                  <c:v>2008</c:v>
                </c:pt>
              </c:numCache>
            </c:numRef>
          </c:cat>
          <c:val>
            <c:numRef>
              <c:f>Sheet1!$B$2:$K$2</c:f>
              <c:numCache>
                <c:formatCode>General</c:formatCode>
                <c:ptCount val="10"/>
                <c:pt idx="0">
                  <c:v>51.45</c:v>
                </c:pt>
                <c:pt idx="1">
                  <c:v>55.15</c:v>
                </c:pt>
                <c:pt idx="2">
                  <c:v>54.44</c:v>
                </c:pt>
                <c:pt idx="3">
                  <c:v>56.53</c:v>
                </c:pt>
                <c:pt idx="4">
                  <c:v>59.4</c:v>
                </c:pt>
                <c:pt idx="5">
                  <c:v>58.9</c:v>
                </c:pt>
                <c:pt idx="6">
                  <c:v>57.89</c:v>
                </c:pt>
                <c:pt idx="7">
                  <c:v>55.69</c:v>
                </c:pt>
                <c:pt idx="8">
                  <c:v>52.31</c:v>
                </c:pt>
                <c:pt idx="9">
                  <c:v>47.51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438784"/>
        <c:axId val="100440320"/>
      </c:lineChart>
      <c:catAx>
        <c:axId val="10043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00440320"/>
        <c:crosses val="autoZero"/>
        <c:auto val="1"/>
        <c:lblAlgn val="ctr"/>
        <c:lblOffset val="100"/>
        <c:noMultiLvlLbl val="0"/>
      </c:catAx>
      <c:valAx>
        <c:axId val="100440320"/>
        <c:scaling>
          <c:orientation val="minMax"/>
          <c:max val="60"/>
          <c:min val="4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800"/>
                  <a:t>Population</a:t>
                </a:r>
                <a:r>
                  <a:rPr lang="en-US" sz="800" baseline="0"/>
                  <a:t> with household income below $1.25 per day (2008 purchaisng power parity) (%)</a:t>
                </a:r>
                <a:endParaRPr lang="en-US" sz="80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00438784"/>
        <c:crosses val="autoZero"/>
        <c:crossBetween val="between"/>
        <c:majorUnit val="5"/>
      </c:valAx>
      <c:spPr>
        <a:solidFill>
          <a:srgbClr val="97FCFF"/>
        </a:solidFill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200"/>
              <a:t>Figure 6: Sub-Saharan</a:t>
            </a:r>
            <a:r>
              <a:rPr lang="en-US" sz="1200" baseline="0"/>
              <a:t> Africa: Average Incomes of Poor Households, 1981-2005</a:t>
            </a:r>
            <a:endParaRPr lang="en-US" sz="120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4911351706036699"/>
          <c:y val="0.24444444444444399"/>
          <c:w val="0.59255314960629901"/>
          <c:h val="0.59961431904345297"/>
        </c:manualLayout>
      </c:layout>
      <c:lineChart>
        <c:grouping val="standard"/>
        <c:varyColors val="0"/>
        <c:ser>
          <c:idx val="1"/>
          <c:order val="0"/>
          <c:tx>
            <c:v>Next 30% of population</c:v>
          </c:tx>
          <c:spPr>
            <a:ln w="38100"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Sheet1!$C$45:$K$45</c:f>
              <c:numCache>
                <c:formatCode>General</c:formatCode>
                <c:ptCount val="9"/>
                <c:pt idx="0">
                  <c:v>100</c:v>
                </c:pt>
                <c:pt idx="1">
                  <c:v>92.993390853413629</c:v>
                </c:pt>
                <c:pt idx="2">
                  <c:v>94.202331060111348</c:v>
                </c:pt>
                <c:pt idx="3">
                  <c:v>89.92674986640607</c:v>
                </c:pt>
                <c:pt idx="4">
                  <c:v>84.410032130705801</c:v>
                </c:pt>
                <c:pt idx="5">
                  <c:v>86.432330522453995</c:v>
                </c:pt>
                <c:pt idx="6">
                  <c:v>86.665649829577745</c:v>
                </c:pt>
                <c:pt idx="7">
                  <c:v>90.405618292062016</c:v>
                </c:pt>
                <c:pt idx="8">
                  <c:v>95.91475707858703</c:v>
                </c:pt>
              </c:numCache>
            </c:numRef>
          </c:val>
          <c:smooth val="0"/>
        </c:ser>
        <c:ser>
          <c:idx val="0"/>
          <c:order val="1"/>
          <c:tx>
            <c:v>Poorer 50% of population</c:v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dPt>
            <c:idx val="9"/>
            <c:bubble3D val="0"/>
            <c:spPr>
              <a:ln w="38100" cap="sq">
                <a:solidFill>
                  <a:srgbClr val="FF0000"/>
                </a:solidFill>
                <a:prstDash val="sysDot"/>
                <a:round/>
              </a:ln>
            </c:spPr>
          </c:dPt>
          <c:cat>
            <c:numRef>
              <c:f>Sheet1!$B$1:$K$1</c:f>
              <c:numCache>
                <c:formatCode>General</c:formatCode>
                <c:ptCount val="10"/>
                <c:pt idx="0">
                  <c:v>1981</c:v>
                </c:pt>
                <c:pt idx="1">
                  <c:v>1984</c:v>
                </c:pt>
                <c:pt idx="2">
                  <c:v>1987</c:v>
                </c:pt>
                <c:pt idx="3">
                  <c:v>1990</c:v>
                </c:pt>
                <c:pt idx="4">
                  <c:v>1993</c:v>
                </c:pt>
                <c:pt idx="5">
                  <c:v>1996</c:v>
                </c:pt>
                <c:pt idx="6">
                  <c:v>1999</c:v>
                </c:pt>
                <c:pt idx="7">
                  <c:v>2002</c:v>
                </c:pt>
                <c:pt idx="8">
                  <c:v>2005</c:v>
                </c:pt>
                <c:pt idx="9">
                  <c:v>2008</c:v>
                </c:pt>
              </c:numCache>
            </c:numRef>
          </c:cat>
          <c:val>
            <c:numRef>
              <c:f>Sheet1!$C$44:$K$44</c:f>
              <c:numCache>
                <c:formatCode>General</c:formatCode>
                <c:ptCount val="9"/>
                <c:pt idx="0">
                  <c:v>100</c:v>
                </c:pt>
                <c:pt idx="1">
                  <c:v>92.746714115454992</c:v>
                </c:pt>
                <c:pt idx="2">
                  <c:v>92.55506316246921</c:v>
                </c:pt>
                <c:pt idx="3">
                  <c:v>88.779368729681792</c:v>
                </c:pt>
                <c:pt idx="4">
                  <c:v>83.610071303741265</c:v>
                </c:pt>
                <c:pt idx="5">
                  <c:v>87.289972899729008</c:v>
                </c:pt>
                <c:pt idx="6">
                  <c:v>87.515410598015166</c:v>
                </c:pt>
                <c:pt idx="7">
                  <c:v>91.003679892270384</c:v>
                </c:pt>
                <c:pt idx="8">
                  <c:v>98.197915908959516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480896"/>
        <c:axId val="100482432"/>
      </c:lineChart>
      <c:catAx>
        <c:axId val="10048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00482432"/>
        <c:crosses val="autoZero"/>
        <c:auto val="1"/>
        <c:lblAlgn val="ctr"/>
        <c:lblOffset val="100"/>
        <c:noMultiLvlLbl val="0"/>
      </c:catAx>
      <c:valAx>
        <c:axId val="10048243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800"/>
                  <a:t>Averag household e income per person </a:t>
                </a:r>
                <a:r>
                  <a:rPr lang="en-US" sz="800" baseline="0"/>
                  <a:t>per day (2008 purchaisng power parity) (1981 = 100)</a:t>
                </a:r>
                <a:endParaRPr lang="en-US" sz="800"/>
              </a:p>
            </c:rich>
          </c:tx>
          <c:layout>
            <c:manualLayout>
              <c:xMode val="edge"/>
              <c:yMode val="edge"/>
              <c:x val="1.6666666666666701E-2"/>
              <c:y val="0.19814814814814799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00480896"/>
        <c:crosses val="autoZero"/>
        <c:crossBetween val="between"/>
      </c:valAx>
      <c:spPr>
        <a:solidFill>
          <a:srgbClr val="97FCFF"/>
        </a:solidFill>
      </c:spPr>
    </c:plotArea>
    <c:legend>
      <c:legendPos val="r"/>
      <c:layout>
        <c:manualLayout>
          <c:xMode val="edge"/>
          <c:yMode val="edge"/>
          <c:x val="0.75277777777777799"/>
          <c:y val="0.44321376494604797"/>
          <c:w val="0.22500000000000001"/>
          <c:h val="0.2978317293671620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0.46272</cdr:x>
      <cdr:y>0.08032</cdr:y>
    </cdr:from>
    <cdr:to>
      <cdr:x>0.50895</cdr:x>
      <cdr:y>0.34015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3807988" y="363530"/>
          <a:ext cx="380480" cy="117596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="vert270" wrap="none" lIns="36000" rIns="36000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CH" sz="1000" b="1" dirty="0" err="1" smtClean="0"/>
            <a:t>Debt</a:t>
          </a:r>
          <a:r>
            <a:rPr lang="fr-CH" sz="1000" b="1" dirty="0" smtClean="0"/>
            <a:t> </a:t>
          </a:r>
          <a:r>
            <a:rPr lang="fr-CH" sz="1000" b="1" dirty="0" err="1" smtClean="0"/>
            <a:t>crisis</a:t>
          </a:r>
          <a:r>
            <a:rPr lang="fr-CH" sz="1000" b="1" dirty="0" smtClean="0"/>
            <a:t> </a:t>
          </a:r>
          <a:r>
            <a:rPr lang="fr-CH" sz="1000" b="1" dirty="0" err="1" smtClean="0"/>
            <a:t>becomes</a:t>
          </a:r>
          <a:r>
            <a:rPr lang="fr-CH" sz="1000" b="1" dirty="0" smtClean="0"/>
            <a:t> </a:t>
          </a:r>
        </a:p>
        <a:p xmlns:a="http://schemas.openxmlformats.org/drawingml/2006/main">
          <a:r>
            <a:rPr lang="fr-CH" sz="1000" b="1" dirty="0" err="1" smtClean="0"/>
            <a:t>generalised</a:t>
          </a:r>
          <a:r>
            <a:rPr lang="fr-CH" sz="1000" b="1" dirty="0" smtClean="0"/>
            <a:t>, 1982</a:t>
          </a:r>
          <a:endParaRPr lang="en-US" sz="1000" b="1" dirty="0"/>
        </a:p>
      </cdr:txBody>
    </cdr:sp>
  </cdr:relSizeAnchor>
  <cdr:relSizeAnchor xmlns:cdr="http://schemas.openxmlformats.org/drawingml/2006/chartDrawing">
    <cdr:from>
      <cdr:x>0.71422</cdr:x>
      <cdr:y>0.08103</cdr:y>
    </cdr:from>
    <cdr:to>
      <cdr:x>0.74175</cdr:x>
      <cdr:y>0.34015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77712" y="366736"/>
          <a:ext cx="226591" cy="117275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="vert270" wrap="none" lIns="36000" rIns="3600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CH" sz="1000" b="1" dirty="0" smtClean="0"/>
            <a:t>HIPC Initiative, 1996</a:t>
          </a:r>
          <a:endParaRPr lang="en-US" sz="1000" b="1" dirty="0"/>
        </a:p>
      </cdr:txBody>
    </cdr:sp>
  </cdr:relSizeAnchor>
  <cdr:relSizeAnchor xmlns:cdr="http://schemas.openxmlformats.org/drawingml/2006/chartDrawing">
    <cdr:from>
      <cdr:x>0.8381</cdr:x>
      <cdr:y>0.05549</cdr:y>
    </cdr:from>
    <cdr:to>
      <cdr:x>0.97432</cdr:x>
      <cdr:y>0.14389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6897233" y="251145"/>
          <a:ext cx="1121067" cy="4001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="horz" wrap="none" lIns="36000" rIns="3600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CH" sz="1000" b="1" dirty="0" err="1" smtClean="0"/>
            <a:t>Substantial</a:t>
          </a:r>
          <a:r>
            <a:rPr lang="fr-CH" sz="1000" b="1" dirty="0" smtClean="0"/>
            <a:t> </a:t>
          </a:r>
          <a:r>
            <a:rPr lang="fr-CH" sz="1000" b="1" dirty="0" err="1" smtClean="0"/>
            <a:t>debt</a:t>
          </a:r>
          <a:r>
            <a:rPr lang="fr-CH" sz="1000" b="1" dirty="0" smtClean="0"/>
            <a:t>  </a:t>
          </a:r>
        </a:p>
        <a:p xmlns:a="http://schemas.openxmlformats.org/drawingml/2006/main">
          <a:r>
            <a:rPr lang="fr-CH" sz="1000" b="1" dirty="0" err="1" smtClean="0"/>
            <a:t>cancellation</a:t>
          </a:r>
          <a:r>
            <a:rPr lang="fr-CH" sz="1000" b="1" dirty="0" smtClean="0"/>
            <a:t>, 2004ff</a:t>
          </a:r>
          <a:endParaRPr lang="en-US" sz="10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0.2933</cdr:x>
      <cdr:y>0.06038</cdr:y>
    </cdr:from>
    <cdr:to>
      <cdr:x>0.33953</cdr:x>
      <cdr:y>0.37688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2413754" y="273282"/>
          <a:ext cx="380480" cy="143244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="vert270" wrap="none" lIns="36000" rIns="36000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CH" sz="1000" b="1" dirty="0" smtClean="0"/>
            <a:t>Balance of </a:t>
          </a:r>
          <a:r>
            <a:rPr lang="fr-CH" sz="1000" b="1" dirty="0" err="1" smtClean="0"/>
            <a:t>payment</a:t>
          </a:r>
          <a:endParaRPr lang="fr-CH" sz="1000" b="1" dirty="0"/>
        </a:p>
        <a:p xmlns:a="http://schemas.openxmlformats.org/drawingml/2006/main">
          <a:r>
            <a:rPr lang="fr-CH" sz="1000" b="1" dirty="0" err="1"/>
            <a:t>p</a:t>
          </a:r>
          <a:r>
            <a:rPr lang="fr-CH" sz="1000" b="1" dirty="0" err="1" smtClean="0"/>
            <a:t>roblems</a:t>
          </a:r>
          <a:r>
            <a:rPr lang="fr-CH" sz="1000" b="1" dirty="0" smtClean="0"/>
            <a:t> </a:t>
          </a:r>
          <a:r>
            <a:rPr lang="fr-CH" sz="1000" b="1" dirty="0" err="1" smtClean="0"/>
            <a:t>emerge</a:t>
          </a:r>
          <a:r>
            <a:rPr lang="fr-CH" sz="1000" b="1" dirty="0" smtClean="0"/>
            <a:t>, 1976ff</a:t>
          </a:r>
          <a:endParaRPr lang="en-US" sz="1000" b="1" dirty="0"/>
        </a:p>
      </cdr:txBody>
    </cdr:sp>
  </cdr:relSizeAnchor>
  <cdr:relSizeAnchor xmlns:cdr="http://schemas.openxmlformats.org/drawingml/2006/chartDrawing">
    <cdr:from>
      <cdr:x>0.38308</cdr:x>
      <cdr:y>0.0591</cdr:y>
    </cdr:from>
    <cdr:to>
      <cdr:x>0.42932</cdr:x>
      <cdr:y>0.31893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52618" y="267489"/>
          <a:ext cx="380480" cy="117596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="vert270" wrap="none" lIns="36000" rIns="3600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CH" sz="1000" b="1" dirty="0" err="1" smtClean="0"/>
            <a:t>Debt</a:t>
          </a:r>
          <a:r>
            <a:rPr lang="fr-CH" sz="1000" b="1" dirty="0" smtClean="0"/>
            <a:t> </a:t>
          </a:r>
          <a:r>
            <a:rPr lang="fr-CH" sz="1000" b="1" dirty="0" err="1" smtClean="0"/>
            <a:t>crisis</a:t>
          </a:r>
          <a:r>
            <a:rPr lang="fr-CH" sz="1000" b="1" dirty="0" smtClean="0"/>
            <a:t> </a:t>
          </a:r>
          <a:r>
            <a:rPr lang="fr-CH" sz="1000" b="1" dirty="0" err="1" smtClean="0"/>
            <a:t>becomes</a:t>
          </a:r>
          <a:r>
            <a:rPr lang="fr-CH" sz="1000" b="1" dirty="0" smtClean="0"/>
            <a:t> </a:t>
          </a:r>
        </a:p>
        <a:p xmlns:a="http://schemas.openxmlformats.org/drawingml/2006/main">
          <a:r>
            <a:rPr lang="fr-CH" sz="1000" b="1" dirty="0" err="1" smtClean="0"/>
            <a:t>generalised</a:t>
          </a:r>
          <a:r>
            <a:rPr lang="fr-CH" sz="1000" b="1" dirty="0" smtClean="0"/>
            <a:t>, 1982</a:t>
          </a:r>
          <a:endParaRPr lang="en-US" sz="1000" b="1" dirty="0"/>
        </a:p>
      </cdr:txBody>
    </cdr:sp>
  </cdr:relSizeAnchor>
  <cdr:relSizeAnchor xmlns:cdr="http://schemas.openxmlformats.org/drawingml/2006/chartDrawing">
    <cdr:from>
      <cdr:x>0.68409</cdr:x>
      <cdr:y>0.06025</cdr:y>
    </cdr:from>
    <cdr:to>
      <cdr:x>0.71162</cdr:x>
      <cdr:y>0.31937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5629747" y="272681"/>
          <a:ext cx="226591" cy="117275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="vert270" wrap="none" lIns="36000" rIns="3600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CH" sz="1000" b="1" dirty="0" smtClean="0"/>
            <a:t>HIPC Initiative, 1996</a:t>
          </a:r>
          <a:endParaRPr lang="en-US" sz="1000" b="1" dirty="0"/>
        </a:p>
      </cdr:txBody>
    </cdr:sp>
  </cdr:relSizeAnchor>
  <cdr:relSizeAnchor xmlns:cdr="http://schemas.openxmlformats.org/drawingml/2006/chartDrawing">
    <cdr:from>
      <cdr:x>0.84427</cdr:x>
      <cdr:y>0.04671</cdr:y>
    </cdr:from>
    <cdr:to>
      <cdr:x>0.9805</cdr:x>
      <cdr:y>0.13511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948033" y="211411"/>
          <a:ext cx="1121067" cy="4001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="horz" wrap="none" lIns="36000" rIns="3600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CH" sz="1000" b="1" dirty="0" err="1" smtClean="0"/>
            <a:t>Substantial</a:t>
          </a:r>
          <a:r>
            <a:rPr lang="fr-CH" sz="1000" b="1" dirty="0" smtClean="0"/>
            <a:t> </a:t>
          </a:r>
          <a:r>
            <a:rPr lang="fr-CH" sz="1000" b="1" dirty="0" err="1" smtClean="0"/>
            <a:t>debt</a:t>
          </a:r>
          <a:r>
            <a:rPr lang="fr-CH" sz="1000" b="1" dirty="0" smtClean="0"/>
            <a:t>  </a:t>
          </a:r>
        </a:p>
        <a:p xmlns:a="http://schemas.openxmlformats.org/drawingml/2006/main">
          <a:r>
            <a:rPr lang="fr-CH" sz="1000" b="1" dirty="0" err="1" smtClean="0"/>
            <a:t>cancellation</a:t>
          </a:r>
          <a:r>
            <a:rPr lang="fr-CH" sz="1000" b="1" dirty="0" smtClean="0"/>
            <a:t>, 2004ff</a:t>
          </a:r>
          <a:endParaRPr lang="en-US" sz="10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0.1424</cdr:x>
      <cdr:y>0.54073</cdr:y>
    </cdr:from>
    <cdr:to>
      <cdr:x>0.18864</cdr:x>
      <cdr:y>0.80056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1171921" y="2447325"/>
          <a:ext cx="380480" cy="117596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="vert270" wrap="none" lIns="36000" rIns="36000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CH" sz="1000" b="1" dirty="0" err="1" smtClean="0"/>
            <a:t>Debt</a:t>
          </a:r>
          <a:r>
            <a:rPr lang="fr-CH" sz="1000" b="1" dirty="0" smtClean="0"/>
            <a:t> </a:t>
          </a:r>
          <a:r>
            <a:rPr lang="fr-CH" sz="1000" b="1" dirty="0" err="1" smtClean="0"/>
            <a:t>crisis</a:t>
          </a:r>
          <a:r>
            <a:rPr lang="fr-CH" sz="1000" b="1" dirty="0" smtClean="0"/>
            <a:t> </a:t>
          </a:r>
          <a:r>
            <a:rPr lang="fr-CH" sz="1000" b="1" dirty="0" err="1" smtClean="0"/>
            <a:t>becomes</a:t>
          </a:r>
          <a:r>
            <a:rPr lang="fr-CH" sz="1000" b="1" dirty="0" smtClean="0"/>
            <a:t> </a:t>
          </a:r>
        </a:p>
        <a:p xmlns:a="http://schemas.openxmlformats.org/drawingml/2006/main">
          <a:r>
            <a:rPr lang="fr-CH" sz="1000" b="1" dirty="0" err="1" smtClean="0"/>
            <a:t>generalised</a:t>
          </a:r>
          <a:r>
            <a:rPr lang="fr-CH" sz="1000" b="1" dirty="0" smtClean="0"/>
            <a:t>, 1982</a:t>
          </a:r>
          <a:endParaRPr lang="en-US" sz="1000" b="1" dirty="0"/>
        </a:p>
      </cdr:txBody>
    </cdr:sp>
  </cdr:relSizeAnchor>
  <cdr:relSizeAnchor xmlns:cdr="http://schemas.openxmlformats.org/drawingml/2006/chartDrawing">
    <cdr:from>
      <cdr:x>0.56925</cdr:x>
      <cdr:y>0.20788</cdr:y>
    </cdr:from>
    <cdr:to>
      <cdr:x>0.59678</cdr:x>
      <cdr:y>0.467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684666" y="940866"/>
          <a:ext cx="226591" cy="117275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="vert270" wrap="none" lIns="36000" rIns="3600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CH" sz="1000" b="1" dirty="0" smtClean="0"/>
            <a:t>HIPC Initiative, 1996</a:t>
          </a:r>
          <a:endParaRPr lang="en-US" sz="1000" b="1" dirty="0"/>
        </a:p>
      </cdr:txBody>
    </cdr:sp>
  </cdr:relSizeAnchor>
  <cdr:relSizeAnchor xmlns:cdr="http://schemas.openxmlformats.org/drawingml/2006/chartDrawing">
    <cdr:from>
      <cdr:x>0.81867</cdr:x>
      <cdr:y>0.69665</cdr:y>
    </cdr:from>
    <cdr:to>
      <cdr:x>0.9549</cdr:x>
      <cdr:y>0.78505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6737340" y="3152997"/>
          <a:ext cx="1121067" cy="4001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="horz" wrap="none" lIns="36000" rIns="36000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CH" sz="1000" b="1" dirty="0" err="1" smtClean="0"/>
            <a:t>Substantial</a:t>
          </a:r>
          <a:r>
            <a:rPr lang="fr-CH" sz="1000" b="1" dirty="0" smtClean="0"/>
            <a:t> </a:t>
          </a:r>
          <a:r>
            <a:rPr lang="fr-CH" sz="1000" b="1" dirty="0" err="1" smtClean="0"/>
            <a:t>debt</a:t>
          </a:r>
          <a:r>
            <a:rPr lang="fr-CH" sz="1000" b="1" dirty="0" smtClean="0"/>
            <a:t>  </a:t>
          </a:r>
        </a:p>
        <a:p xmlns:a="http://schemas.openxmlformats.org/drawingml/2006/main">
          <a:r>
            <a:rPr lang="fr-CH" sz="1000" b="1" dirty="0" err="1" smtClean="0"/>
            <a:t>cancellation</a:t>
          </a:r>
          <a:r>
            <a:rPr lang="fr-CH" sz="1000" b="1" dirty="0" smtClean="0"/>
            <a:t>, 2004ff</a:t>
          </a:r>
          <a:endParaRPr lang="en-US" sz="10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058CAF-600D-4E8C-B9C3-16FE2B11C384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4E959-28B0-46AE-8FF3-F9606FE0D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45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8FE52D-9736-4F09-A63A-8747FDD78A36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81AA1-FE62-4340-BCA5-70FAA01FD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00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81AA1-FE62-4340-BCA5-70FAA01FD6A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977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8E51-18EF-5F4E-BE48-30BB37DCA45A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4B9EE-3B4A-9944-AE7E-218BB6F4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17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8E51-18EF-5F4E-BE48-30BB37DCA45A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4B9EE-3B4A-9944-AE7E-218BB6F4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744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8E51-18EF-5F4E-BE48-30BB37DCA45A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4B9EE-3B4A-9944-AE7E-218BB6F4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548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8E51-18EF-5F4E-BE48-30BB37DCA45A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4B9EE-3B4A-9944-AE7E-218BB6F4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75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8E51-18EF-5F4E-BE48-30BB37DCA45A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4B9EE-3B4A-9944-AE7E-218BB6F4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89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8E51-18EF-5F4E-BE48-30BB37DCA45A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4B9EE-3B4A-9944-AE7E-218BB6F4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932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8E51-18EF-5F4E-BE48-30BB37DCA45A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4B9EE-3B4A-9944-AE7E-218BB6F4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20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8E51-18EF-5F4E-BE48-30BB37DCA45A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4B9EE-3B4A-9944-AE7E-218BB6F4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701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8E51-18EF-5F4E-BE48-30BB37DCA45A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4B9EE-3B4A-9944-AE7E-218BB6F4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74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8E51-18EF-5F4E-BE48-30BB37DCA45A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4B9EE-3B4A-9944-AE7E-218BB6F4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46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8E51-18EF-5F4E-BE48-30BB37DCA45A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4B9EE-3B4A-9944-AE7E-218BB6F4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06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C8E51-18EF-5F4E-BE48-30BB37DCA45A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4B9EE-3B4A-9944-AE7E-218BB6F4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55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27977"/>
            <a:ext cx="7772400" cy="1572474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Global Economic Governance for Health: </a:t>
            </a:r>
            <a:br>
              <a:rPr lang="en-US" sz="3600" b="1" dirty="0" smtClean="0"/>
            </a:br>
            <a:r>
              <a:rPr lang="en-US" sz="3600" b="1" dirty="0" smtClean="0"/>
              <a:t>the Moral Imperative of </a:t>
            </a:r>
            <a:r>
              <a:rPr lang="en-US" sz="3600" b="1" dirty="0" err="1" smtClean="0"/>
              <a:t>Democratisation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1171" y="4390930"/>
            <a:ext cx="7225949" cy="1247869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David Woodward</a:t>
            </a:r>
          </a:p>
          <a:p>
            <a:r>
              <a:rPr lang="en-US" sz="2000" b="1" dirty="0" err="1" smtClean="0">
                <a:solidFill>
                  <a:schemeClr val="tx1"/>
                </a:solidFill>
              </a:rPr>
              <a:t>Medact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Relaunch</a:t>
            </a:r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London, 9 November 2013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322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Distinguish between….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2493"/>
          </a:xfrm>
        </p:spPr>
        <p:txBody>
          <a:bodyPr>
            <a:normAutofit lnSpcReduction="10000"/>
          </a:bodyPr>
          <a:lstStyle/>
          <a:p>
            <a:r>
              <a:rPr lang="fr-CH" b="1" dirty="0" smtClean="0"/>
              <a:t>Global </a:t>
            </a:r>
            <a:r>
              <a:rPr lang="fr-CH" b="1" dirty="0" err="1"/>
              <a:t>h</a:t>
            </a:r>
            <a:r>
              <a:rPr lang="fr-CH" b="1" dirty="0" err="1" smtClean="0"/>
              <a:t>ealth</a:t>
            </a:r>
            <a:r>
              <a:rPr lang="fr-CH" b="1" dirty="0" smtClean="0"/>
              <a:t> </a:t>
            </a:r>
            <a:r>
              <a:rPr lang="fr-CH" b="1" dirty="0" err="1" smtClean="0"/>
              <a:t>governance</a:t>
            </a:r>
            <a:endParaRPr lang="en-US" b="1" dirty="0" smtClean="0"/>
          </a:p>
          <a:p>
            <a:pPr lvl="1"/>
            <a:r>
              <a:rPr lang="en-US" dirty="0"/>
              <a:t>Global governance with respect to factors primarily affecting health 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ocus on health systems/sectors, medical interventions, health </a:t>
            </a:r>
            <a:r>
              <a:rPr lang="en-US" dirty="0"/>
              <a:t>sector </a:t>
            </a:r>
            <a:r>
              <a:rPr lang="en-US" dirty="0" smtClean="0"/>
              <a:t>inputs, cross-border </a:t>
            </a:r>
            <a:r>
              <a:rPr lang="en-US" dirty="0"/>
              <a:t>transmission of disease </a:t>
            </a:r>
          </a:p>
          <a:p>
            <a:pPr lvl="1"/>
            <a:r>
              <a:rPr lang="en-US" dirty="0" err="1"/>
              <a:t>Centred</a:t>
            </a:r>
            <a:r>
              <a:rPr lang="en-US" dirty="0"/>
              <a:t> on health-specific institutions (WHO</a:t>
            </a:r>
            <a:r>
              <a:rPr lang="en-US" dirty="0" smtClean="0"/>
              <a:t>)</a:t>
            </a:r>
            <a:endParaRPr lang="en-US" b="1" dirty="0"/>
          </a:p>
          <a:p>
            <a:r>
              <a:rPr lang="en-US" b="1" dirty="0" smtClean="0"/>
              <a:t>Global governance </a:t>
            </a:r>
            <a:r>
              <a:rPr lang="en-US" b="1" i="1" dirty="0"/>
              <a:t>for</a:t>
            </a:r>
            <a:r>
              <a:rPr lang="en-US" b="1" dirty="0"/>
              <a:t> h</a:t>
            </a:r>
            <a:r>
              <a:rPr lang="en-US" b="1" dirty="0" smtClean="0"/>
              <a:t>ealth</a:t>
            </a:r>
          </a:p>
          <a:p>
            <a:pPr lvl="1"/>
            <a:r>
              <a:rPr lang="en-US" dirty="0" smtClean="0"/>
              <a:t>Ensuring that global governance </a:t>
            </a:r>
            <a:r>
              <a:rPr lang="en-US" i="1" dirty="0" smtClean="0"/>
              <a:t>as a whole </a:t>
            </a:r>
            <a:r>
              <a:rPr lang="en-US" dirty="0" smtClean="0"/>
              <a:t>protects and promotes health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14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Global </a:t>
            </a:r>
            <a:r>
              <a:rPr lang="en-US" b="1" i="1" dirty="0" smtClean="0"/>
              <a:t>Economic</a:t>
            </a:r>
            <a:r>
              <a:rPr lang="en-US" b="1" dirty="0" smtClean="0"/>
              <a:t> Governance </a:t>
            </a:r>
            <a:br>
              <a:rPr lang="en-US" b="1" dirty="0" smtClean="0"/>
            </a:br>
            <a:r>
              <a:rPr lang="en-US" b="1" dirty="0" smtClean="0"/>
              <a:t>for Health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2174"/>
            <a:ext cx="8229600" cy="480915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Steering the global economy in such a way as to benefit health (broadly defined)</a:t>
            </a:r>
          </a:p>
          <a:p>
            <a:r>
              <a:rPr lang="fr-CH" dirty="0" err="1" smtClean="0"/>
              <a:t>Primarily</a:t>
            </a:r>
            <a:r>
              <a:rPr lang="fr-CH" dirty="0" smtClean="0"/>
              <a:t> in relation to</a:t>
            </a:r>
            <a:endParaRPr lang="en-US" dirty="0" smtClean="0"/>
          </a:p>
          <a:p>
            <a:pPr lvl="1"/>
            <a:r>
              <a:rPr lang="en-US" dirty="0" smtClean="0"/>
              <a:t>Trade (WTO, regional/bilateral agreements)</a:t>
            </a:r>
          </a:p>
          <a:p>
            <a:pPr lvl="1"/>
            <a:r>
              <a:rPr lang="en-US" dirty="0" smtClean="0"/>
              <a:t>Finance, debt, </a:t>
            </a:r>
            <a:r>
              <a:rPr lang="en-US" dirty="0" err="1" smtClean="0"/>
              <a:t>etc</a:t>
            </a:r>
            <a:r>
              <a:rPr lang="en-US" dirty="0" smtClean="0"/>
              <a:t> (IMF, Paris Club, BIS….)</a:t>
            </a:r>
          </a:p>
          <a:p>
            <a:pPr lvl="1"/>
            <a:r>
              <a:rPr lang="en-US" dirty="0" smtClean="0"/>
              <a:t>Development policy/finance (esp. World Bank, regional development banks, DAC)</a:t>
            </a:r>
          </a:p>
          <a:p>
            <a:pPr lvl="1"/>
            <a:r>
              <a:rPr lang="fr-CH" dirty="0" err="1" smtClean="0"/>
              <a:t>Overall</a:t>
            </a:r>
            <a:r>
              <a:rPr lang="fr-CH" dirty="0" smtClean="0"/>
              <a:t> direction/</a:t>
            </a:r>
            <a:r>
              <a:rPr lang="fr-CH" dirty="0" err="1" smtClean="0"/>
              <a:t>corrdination</a:t>
            </a:r>
            <a:r>
              <a:rPr lang="fr-CH" dirty="0" smtClean="0"/>
              <a:t> (G7/8, G20, </a:t>
            </a:r>
            <a:r>
              <a:rPr lang="fr-CH" dirty="0" err="1" smtClean="0"/>
              <a:t>etc</a:t>
            </a:r>
            <a:r>
              <a:rPr lang="fr-CH" dirty="0" smtClean="0"/>
              <a:t>)</a:t>
            </a:r>
          </a:p>
          <a:p>
            <a:pPr lvl="1"/>
            <a:r>
              <a:rPr lang="fr-CH" dirty="0" err="1" smtClean="0"/>
              <a:t>Filling</a:t>
            </a:r>
            <a:r>
              <a:rPr lang="fr-CH" dirty="0" smtClean="0"/>
              <a:t> gaps (</a:t>
            </a:r>
            <a:r>
              <a:rPr lang="fr-CH" dirty="0" err="1" smtClean="0"/>
              <a:t>TNCs</a:t>
            </a:r>
            <a:r>
              <a:rPr lang="fr-CH" dirty="0" smtClean="0"/>
              <a:t>, taxation, </a:t>
            </a:r>
            <a:r>
              <a:rPr lang="fr-CH" dirty="0" err="1" smtClean="0"/>
              <a:t>etc</a:t>
            </a:r>
            <a:r>
              <a:rPr lang="fr-CH" dirty="0" smtClean="0"/>
              <a:t>)</a:t>
            </a:r>
            <a:endParaRPr lang="en-US" dirty="0"/>
          </a:p>
          <a:p>
            <a:r>
              <a:rPr lang="fr-CH" dirty="0" smtClean="0"/>
              <a:t>Focus </a:t>
            </a:r>
            <a:r>
              <a:rPr lang="fr-CH" dirty="0" err="1" smtClean="0"/>
              <a:t>here</a:t>
            </a:r>
            <a:r>
              <a:rPr lang="fr-CH" dirty="0" smtClean="0"/>
              <a:t> on IMF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313963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b="1" dirty="0" smtClean="0"/>
              <a:t>The </a:t>
            </a:r>
            <a:r>
              <a:rPr lang="fr-CH" b="1" dirty="0" err="1" smtClean="0"/>
              <a:t>Need</a:t>
            </a:r>
            <a:r>
              <a:rPr lang="fr-CH" b="1" dirty="0" smtClean="0"/>
              <a:t> for </a:t>
            </a:r>
            <a:r>
              <a:rPr lang="fr-CH" b="1" dirty="0" err="1" smtClean="0"/>
              <a:t>Democratisation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2174"/>
            <a:ext cx="8229600" cy="423398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“It </a:t>
            </a:r>
            <a:r>
              <a:rPr lang="en-GB" dirty="0"/>
              <a:t>is only through such a system of global governance, placing fairness in health at the heart of the development agenda, </a:t>
            </a:r>
            <a:r>
              <a:rPr lang="en-GB" b="1" i="1" dirty="0"/>
              <a:t>and genuine equality of influence at the heart of its decision-making</a:t>
            </a:r>
            <a:r>
              <a:rPr lang="en-GB" dirty="0"/>
              <a:t>, that coherent attention to health equity is possible</a:t>
            </a:r>
            <a:r>
              <a:rPr lang="en-GB" dirty="0" smtClean="0"/>
              <a:t>.”</a:t>
            </a:r>
          </a:p>
          <a:p>
            <a:pPr marL="0" indent="0" algn="r">
              <a:buNone/>
            </a:pPr>
            <a:r>
              <a:rPr lang="en-GB" sz="2400" dirty="0" smtClean="0">
                <a:effectLst/>
              </a:rPr>
              <a:t>Commission on Social Determinants of Health, 2008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366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6242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“in </a:t>
            </a:r>
            <a:r>
              <a:rPr lang="en-US" dirty="0"/>
              <a:t>the terrible history of famines </a:t>
            </a:r>
            <a:r>
              <a:rPr lang="en-US" dirty="0" smtClean="0"/>
              <a:t>in the </a:t>
            </a:r>
            <a:r>
              <a:rPr lang="en-US" dirty="0"/>
              <a:t>world, no substantial famine has ever occurred </a:t>
            </a:r>
            <a:r>
              <a:rPr lang="en-US" dirty="0" smtClean="0"/>
              <a:t>in </a:t>
            </a:r>
            <a:r>
              <a:rPr lang="en-US" dirty="0"/>
              <a:t>any independent </a:t>
            </a:r>
            <a:r>
              <a:rPr lang="en-US" dirty="0" smtClean="0"/>
              <a:t>and democratic </a:t>
            </a:r>
            <a:r>
              <a:rPr lang="en-US" dirty="0"/>
              <a:t>country with a relatively free press</a:t>
            </a:r>
            <a:r>
              <a:rPr lang="en-US" dirty="0" smtClean="0"/>
              <a:t>. </a:t>
            </a:r>
            <a:r>
              <a:rPr lang="en-US" dirty="0"/>
              <a:t>We cannot find exceptions to this rule</a:t>
            </a:r>
            <a:r>
              <a:rPr lang="en-US" dirty="0" smtClean="0"/>
              <a:t>, no </a:t>
            </a:r>
            <a:r>
              <a:rPr lang="en-US" dirty="0"/>
              <a:t>matter where we </a:t>
            </a:r>
            <a:r>
              <a:rPr lang="en-US" dirty="0" smtClean="0"/>
              <a:t>look…. </a:t>
            </a:r>
          </a:p>
          <a:p>
            <a:pPr marL="0" indent="0">
              <a:buNone/>
            </a:pPr>
            <a:r>
              <a:rPr lang="en-US" dirty="0" smtClean="0"/>
              <a:t>When </a:t>
            </a:r>
            <a:r>
              <a:rPr lang="en-US" dirty="0"/>
              <a:t>things go fine and everything </a:t>
            </a:r>
            <a:r>
              <a:rPr lang="en-US" dirty="0" smtClean="0"/>
              <a:t>is routinely </a:t>
            </a:r>
            <a:r>
              <a:rPr lang="en-US" dirty="0"/>
              <a:t>good, this instrumental role of democracy may not be particularly missed. It </a:t>
            </a:r>
            <a:r>
              <a:rPr lang="en-US" dirty="0" smtClean="0"/>
              <a:t>is when </a:t>
            </a:r>
            <a:r>
              <a:rPr lang="en-US" dirty="0"/>
              <a:t>things get fouled up, for one </a:t>
            </a:r>
            <a:r>
              <a:rPr lang="en-US" dirty="0" smtClean="0"/>
              <a:t>reason </a:t>
            </a:r>
            <a:r>
              <a:rPr lang="en-US" dirty="0"/>
              <a:t>or another, that the </a:t>
            </a:r>
            <a:r>
              <a:rPr lang="en-US" dirty="0" smtClean="0"/>
              <a:t>political incentives </a:t>
            </a:r>
            <a:r>
              <a:rPr lang="en-US" dirty="0"/>
              <a:t>provided by democratic governance acquire great practical value</a:t>
            </a:r>
            <a:r>
              <a:rPr lang="en-US" dirty="0" smtClean="0"/>
              <a:t>.”</a:t>
            </a:r>
          </a:p>
          <a:p>
            <a:pPr marL="0" indent="0" algn="r">
              <a:buNone/>
            </a:pPr>
            <a:r>
              <a:rPr lang="en-US" sz="2600" dirty="0" err="1" smtClean="0"/>
              <a:t>Amartya</a:t>
            </a:r>
            <a:r>
              <a:rPr lang="en-US" sz="2600" dirty="0" smtClean="0"/>
              <a:t> </a:t>
            </a:r>
            <a:r>
              <a:rPr lang="en-US" sz="2600" dirty="0" err="1" smtClean="0"/>
              <a:t>Sen</a:t>
            </a:r>
            <a:r>
              <a:rPr lang="en-US" sz="2600" dirty="0" smtClean="0"/>
              <a:t>, Democracy as a Universal Value, 1999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98598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IMF Votes: </a:t>
            </a:r>
            <a:r>
              <a:rPr lang="en-US" b="1" dirty="0" smtClean="0"/>
              <a:t>Developed Countries </a:t>
            </a:r>
            <a:r>
              <a:rPr lang="en-US" b="1" dirty="0" err="1" smtClean="0"/>
              <a:t>cf</a:t>
            </a:r>
            <a:r>
              <a:rPr lang="en-US" b="1" dirty="0" smtClean="0"/>
              <a:t> </a:t>
            </a:r>
            <a:r>
              <a:rPr lang="en-US" b="1" dirty="0"/>
              <a:t>Low-Income Countries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83" y="1525700"/>
            <a:ext cx="2973886" cy="2480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689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IMF Votes: </a:t>
            </a:r>
            <a:r>
              <a:rPr lang="en-US" b="1" dirty="0" smtClean="0"/>
              <a:t>Developed Countries </a:t>
            </a:r>
            <a:r>
              <a:rPr lang="en-US" b="1" dirty="0" err="1" smtClean="0"/>
              <a:t>cf</a:t>
            </a:r>
            <a:r>
              <a:rPr lang="en-US" b="1" dirty="0" smtClean="0"/>
              <a:t> </a:t>
            </a:r>
            <a:r>
              <a:rPr lang="en-US" b="1" dirty="0"/>
              <a:t>Low-Income Countries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83" y="1525700"/>
            <a:ext cx="2973886" cy="2480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437" y="1545448"/>
            <a:ext cx="2968400" cy="248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9189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IMF Votes: </a:t>
            </a:r>
            <a:r>
              <a:rPr lang="en-US" b="1" dirty="0" smtClean="0"/>
              <a:t>Developed Countries </a:t>
            </a:r>
            <a:r>
              <a:rPr lang="en-US" b="1" dirty="0" err="1" smtClean="0"/>
              <a:t>cf</a:t>
            </a:r>
            <a:r>
              <a:rPr lang="en-US" b="1" dirty="0" smtClean="0"/>
              <a:t> </a:t>
            </a:r>
            <a:r>
              <a:rPr lang="en-US" b="1" dirty="0"/>
              <a:t>Low-Income Countries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83" y="1525700"/>
            <a:ext cx="2973886" cy="2480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437" y="1545448"/>
            <a:ext cx="2968400" cy="248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431" y="4005768"/>
            <a:ext cx="2968400" cy="248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9189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IMF Votes: </a:t>
            </a:r>
            <a:r>
              <a:rPr lang="en-US" b="1" dirty="0" smtClean="0"/>
              <a:t>Developed Countries </a:t>
            </a:r>
            <a:r>
              <a:rPr lang="en-US" b="1" dirty="0" err="1" smtClean="0"/>
              <a:t>cf</a:t>
            </a:r>
            <a:r>
              <a:rPr lang="en-US" b="1" dirty="0" smtClean="0"/>
              <a:t> </a:t>
            </a:r>
            <a:r>
              <a:rPr lang="en-US" b="1" dirty="0"/>
              <a:t>Low-Income Countries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83" y="1525700"/>
            <a:ext cx="2973886" cy="2480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437" y="1545448"/>
            <a:ext cx="2968400" cy="248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431" y="4005768"/>
            <a:ext cx="2968400" cy="248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831" y="4012326"/>
            <a:ext cx="2968400" cy="248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9189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Indirect </a:t>
            </a:r>
            <a:r>
              <a:rPr lang="en-US" altLang="en-US" b="1" dirty="0" smtClean="0"/>
              <a:t>Mechanisms</a:t>
            </a:r>
            <a:endParaRPr lang="en-US" altLang="en-US" b="1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/>
              <a:t>Direct effects of unequal voting power are compounded by</a:t>
            </a:r>
          </a:p>
          <a:p>
            <a:pPr lvl="1"/>
            <a:r>
              <a:rPr lang="en-US" altLang="en-US" dirty="0"/>
              <a:t>the constituency system and Board representation</a:t>
            </a:r>
          </a:p>
          <a:p>
            <a:pPr lvl="1"/>
            <a:r>
              <a:rPr lang="en-US" altLang="en-US" dirty="0"/>
              <a:t>asymmetry of accountability between appointed and “elected” Directors</a:t>
            </a:r>
          </a:p>
          <a:p>
            <a:pPr lvl="1"/>
            <a:r>
              <a:rPr lang="en-US" altLang="en-US" dirty="0"/>
              <a:t>large constituencies and Directors’ workloads</a:t>
            </a:r>
          </a:p>
          <a:p>
            <a:pPr lvl="1"/>
            <a:r>
              <a:rPr lang="en-US" altLang="en-US" dirty="0"/>
              <a:t>potential for </a:t>
            </a:r>
            <a:r>
              <a:rPr lang="en-US" altLang="en-US" dirty="0" smtClean="0"/>
              <a:t>coordination</a:t>
            </a:r>
          </a:p>
          <a:p>
            <a:pPr lvl="1"/>
            <a:r>
              <a:rPr lang="en-US" altLang="en-US" dirty="0"/>
              <a:t>56% of LIC governments and 2 of the 3 low-income country Directors “felt they can freely criticize staff ‘rarely’ or ‘only on some issues</a:t>
            </a:r>
            <a:r>
              <a:rPr lang="en-US" altLang="en-US" dirty="0" smtClean="0"/>
              <a:t>’.” (IEO, 2008)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8370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640763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dirty="0" smtClean="0"/>
              <a:t>IMF Independent Evaluation Office Evaluation of IMF Governance (2008)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20570"/>
            <a:ext cx="8569325" cy="4976781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fr-CH" altLang="en-US" sz="2200" dirty="0" err="1" smtClean="0"/>
              <a:t>Didn’t</a:t>
            </a:r>
            <a:r>
              <a:rPr lang="fr-CH" altLang="en-US" sz="2200" dirty="0" smtClean="0"/>
              <a:t> </a:t>
            </a:r>
            <a:r>
              <a:rPr lang="fr-CH" altLang="en-US" sz="2200" dirty="0" err="1" smtClean="0"/>
              <a:t>consider</a:t>
            </a:r>
            <a:r>
              <a:rPr lang="fr-CH" altLang="en-US" sz="2200" dirty="0" smtClean="0"/>
              <a:t> the </a:t>
            </a:r>
            <a:r>
              <a:rPr lang="fr-CH" altLang="en-US" sz="2200" dirty="0" err="1" smtClean="0"/>
              <a:t>weighted</a:t>
            </a:r>
            <a:r>
              <a:rPr lang="fr-CH" altLang="en-US" sz="2200" dirty="0" smtClean="0"/>
              <a:t> </a:t>
            </a:r>
            <a:r>
              <a:rPr lang="fr-CH" altLang="en-US" sz="2200" dirty="0" err="1" smtClean="0"/>
              <a:t>voting</a:t>
            </a:r>
            <a:r>
              <a:rPr lang="fr-CH" altLang="en-US" sz="2200" dirty="0" smtClean="0"/>
              <a:t> system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altLang="en-US" sz="2200" dirty="0" smtClean="0"/>
              <a:t>Found the IMF was “effective” in making decisions in crisis situations….</a:t>
            </a:r>
          </a:p>
          <a:p>
            <a:pPr lvl="1">
              <a:lnSpc>
                <a:spcPct val="90000"/>
              </a:lnSpc>
              <a:spcAft>
                <a:spcPts val="1200"/>
              </a:spcAft>
            </a:pPr>
            <a:r>
              <a:rPr lang="en-US" altLang="en-US" sz="2200" dirty="0" smtClean="0"/>
              <a:t>….but didn’t consider crisis </a:t>
            </a:r>
            <a:r>
              <a:rPr lang="en-US" altLang="en-US" sz="2200" i="1" dirty="0" smtClean="0"/>
              <a:t>prevention</a:t>
            </a:r>
            <a:r>
              <a:rPr lang="en-US" altLang="en-US" sz="2200" dirty="0" smtClean="0"/>
              <a:t> - or the </a:t>
            </a:r>
            <a:r>
              <a:rPr lang="en-US" altLang="en-US" sz="2200" i="1" dirty="0" smtClean="0"/>
              <a:t>appropriateness</a:t>
            </a:r>
            <a:r>
              <a:rPr lang="en-US" altLang="en-US" sz="2200" dirty="0" smtClean="0"/>
              <a:t> of decisions(!)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200" dirty="0" smtClean="0"/>
              <a:t>“When a crisis is detected, </a:t>
            </a:r>
            <a:r>
              <a:rPr lang="en-US" altLang="en-US" sz="2200" b="1" i="1" dirty="0" smtClean="0"/>
              <a:t>alternative mechanisms</a:t>
            </a:r>
            <a:r>
              <a:rPr lang="en-US" altLang="en-US" sz="2200" dirty="0" smtClean="0"/>
              <a:t> for strategy formulation, decision making, and implementation </a:t>
            </a:r>
            <a:r>
              <a:rPr lang="en-US" altLang="en-US" sz="2200" b="1" i="1" dirty="0" smtClean="0"/>
              <a:t>are super-imposed</a:t>
            </a:r>
            <a:r>
              <a:rPr lang="en-US" altLang="en-US" sz="2200" dirty="0" smtClean="0"/>
              <a:t> over the usual mechanisms. The crisis mechanisms center on a </a:t>
            </a:r>
            <a:r>
              <a:rPr lang="en-US" altLang="en-US" sz="2200" b="1" i="1" dirty="0" smtClean="0"/>
              <a:t>small network of senior government officials</a:t>
            </a:r>
            <a:r>
              <a:rPr lang="en-US" altLang="en-US" sz="2200" dirty="0" smtClean="0"/>
              <a:t> — generally from the countries most closely involved (</a:t>
            </a:r>
            <a:r>
              <a:rPr lang="en-US" altLang="en-US" sz="2200" b="1" i="1" dirty="0" smtClean="0"/>
              <a:t>often the G-7 deputies</a:t>
            </a:r>
            <a:r>
              <a:rPr lang="en-US" altLang="en-US" sz="2200" dirty="0" smtClean="0"/>
              <a:t>).” </a:t>
            </a:r>
          </a:p>
          <a:p>
            <a:pPr lvl="1" eaLnBrk="1" hangingPunct="1">
              <a:lnSpc>
                <a:spcPct val="90000"/>
              </a:lnSpc>
              <a:spcAft>
                <a:spcPts val="600"/>
              </a:spcAft>
            </a:pPr>
            <a:r>
              <a:rPr lang="fr-CH" altLang="en-US" sz="2200" dirty="0" smtClean="0"/>
              <a:t>Pre-reform, G7 </a:t>
            </a:r>
            <a:r>
              <a:rPr lang="fr-CH" altLang="en-US" sz="2200" dirty="0" err="1" smtClean="0"/>
              <a:t>Directors</a:t>
            </a:r>
            <a:r>
              <a:rPr lang="fr-CH" altLang="en-US" sz="2200" dirty="0"/>
              <a:t> </a:t>
            </a:r>
            <a:r>
              <a:rPr lang="fr-CH" altLang="en-US" sz="2200" dirty="0" err="1" smtClean="0"/>
              <a:t>alone</a:t>
            </a:r>
            <a:r>
              <a:rPr lang="fr-CH" altLang="en-US" sz="2200" dirty="0" smtClean="0"/>
              <a:t> </a:t>
            </a:r>
            <a:r>
              <a:rPr lang="fr-CH" altLang="en-US" sz="2200" dirty="0" err="1" smtClean="0"/>
              <a:t>controlled</a:t>
            </a:r>
            <a:r>
              <a:rPr lang="fr-CH" altLang="en-US" sz="2200" dirty="0" smtClean="0"/>
              <a:t> 45.1% of votes in the </a:t>
            </a:r>
            <a:r>
              <a:rPr lang="fr-CH" altLang="en-US" sz="2200" dirty="0" err="1" smtClean="0"/>
              <a:t>Executive</a:t>
            </a:r>
            <a:r>
              <a:rPr lang="fr-CH" altLang="en-US" sz="2200" dirty="0" smtClean="0"/>
              <a:t> </a:t>
            </a:r>
            <a:r>
              <a:rPr lang="fr-CH" altLang="en-US" sz="2200" dirty="0" err="1" smtClean="0"/>
              <a:t>Board</a:t>
            </a:r>
            <a:r>
              <a:rPr lang="fr-CH" altLang="en-US" sz="2200" dirty="0" smtClean="0"/>
              <a:t> – </a:t>
            </a:r>
            <a:r>
              <a:rPr lang="fr-CH" altLang="en-US" sz="2200" dirty="0" err="1" smtClean="0"/>
              <a:t>now</a:t>
            </a:r>
            <a:r>
              <a:rPr lang="fr-CH" altLang="en-US" sz="2200" dirty="0" smtClean="0"/>
              <a:t> 41.2% </a:t>
            </a:r>
            <a:endParaRPr lang="en-US" altLang="en-US" sz="2200" dirty="0" smtClean="0"/>
          </a:p>
          <a:p>
            <a:pPr lvl="1"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altLang="en-US" sz="2200" dirty="0" smtClean="0"/>
              <a:t>NB IEO was headed by a former Canadian ED (a G7 member)</a:t>
            </a:r>
          </a:p>
        </p:txBody>
      </p:sp>
    </p:spTree>
    <p:extLst>
      <p:ext uri="{BB962C8B-B14F-4D97-AF65-F5344CB8AC3E}">
        <p14:creationId xmlns:p14="http://schemas.microsoft.com/office/powerpoint/2010/main" val="1303294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Manifestations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56783"/>
            <a:ext cx="8306554" cy="446937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Skews decision-making towards developed country and creditor interests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very slow response to debt crisis (especially for low-income countries)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“voluntary” approach to commercial debt relief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Asian crisis fiasco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shortcomings </a:t>
            </a:r>
            <a:r>
              <a:rPr lang="en-US" altLang="en-US" dirty="0"/>
              <a:t>of adjustment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HIPC/PRSP design flaws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skewed </a:t>
            </a:r>
            <a:r>
              <a:rPr lang="en-US" altLang="en-US" dirty="0"/>
              <a:t>priorities – </a:t>
            </a:r>
            <a:r>
              <a:rPr lang="en-US" altLang="en-US" dirty="0" err="1"/>
              <a:t>eg</a:t>
            </a:r>
            <a:r>
              <a:rPr lang="en-US" altLang="en-US" dirty="0"/>
              <a:t> money laundering post-9/11</a:t>
            </a:r>
          </a:p>
        </p:txBody>
      </p:sp>
    </p:spTree>
    <p:extLst>
      <p:ext uri="{BB962C8B-B14F-4D97-AF65-F5344CB8AC3E}">
        <p14:creationId xmlns:p14="http://schemas.microsoft.com/office/powerpoint/2010/main" val="2310179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704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An Example: Compare and Contrast….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7072"/>
            <a:ext cx="8229600" cy="528412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Greece</a:t>
            </a:r>
          </a:p>
          <a:p>
            <a:pPr lvl="1"/>
            <a:r>
              <a:rPr lang="en-US" dirty="0" smtClean="0"/>
              <a:t>within two years, 70-75% cancellation available on €200bn of commercial debts</a:t>
            </a:r>
            <a:endParaRPr lang="en-US" dirty="0"/>
          </a:p>
          <a:p>
            <a:r>
              <a:rPr lang="en-US" dirty="0" smtClean="0"/>
              <a:t>Sub-Saharan Africa (crisis began 1976-82)</a:t>
            </a:r>
          </a:p>
          <a:p>
            <a:pPr lvl="1"/>
            <a:r>
              <a:rPr lang="en-US" dirty="0" smtClean="0"/>
              <a:t>1988: first (limited) cancellation of debt-service payments to government creditors </a:t>
            </a:r>
          </a:p>
          <a:p>
            <a:pPr lvl="1"/>
            <a:r>
              <a:rPr lang="en-US" dirty="0" smtClean="0"/>
              <a:t>1989: WB-funded debt buy-backs on commercial debts </a:t>
            </a:r>
          </a:p>
          <a:p>
            <a:pPr lvl="1"/>
            <a:r>
              <a:rPr lang="en-US" dirty="0" smtClean="0"/>
              <a:t>1994: stock-of-debt cancellation on government debt</a:t>
            </a:r>
          </a:p>
          <a:p>
            <a:pPr lvl="1"/>
            <a:r>
              <a:rPr lang="en-US" dirty="0" smtClean="0"/>
              <a:t>1996: multilateral debt cancellation available – but built-in delay of six years+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nd-2004, only 7 of 42 eligible countries had qualified</a:t>
            </a:r>
          </a:p>
        </p:txBody>
      </p:sp>
    </p:spTree>
    <p:extLst>
      <p:ext uri="{BB962C8B-B14F-4D97-AF65-F5344CB8AC3E}">
        <p14:creationId xmlns:p14="http://schemas.microsoft.com/office/powerpoint/2010/main" val="1867242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2724"/>
          </a:xfrm>
        </p:spPr>
        <p:txBody>
          <a:bodyPr>
            <a:normAutofit/>
          </a:bodyPr>
          <a:lstStyle/>
          <a:p>
            <a:r>
              <a:rPr lang="fr-CH" b="1" dirty="0" err="1" smtClean="0"/>
              <a:t>What</a:t>
            </a:r>
            <a:r>
              <a:rPr lang="fr-CH" b="1" dirty="0" smtClean="0"/>
              <a:t> </a:t>
            </a:r>
            <a:r>
              <a:rPr lang="fr-CH" b="1" dirty="0" err="1" smtClean="0"/>
              <a:t>Went</a:t>
            </a:r>
            <a:r>
              <a:rPr lang="fr-CH" b="1" dirty="0" smtClean="0"/>
              <a:t> </a:t>
            </a:r>
            <a:r>
              <a:rPr lang="fr-CH" b="1" dirty="0" err="1" smtClean="0"/>
              <a:t>Wrong</a:t>
            </a:r>
            <a:r>
              <a:rPr lang="fr-CH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592"/>
            <a:ext cx="8229600" cy="5178582"/>
          </a:xfrm>
        </p:spPr>
        <p:txBody>
          <a:bodyPr>
            <a:normAutofit fontScale="92500" lnSpcReduction="20000"/>
          </a:bodyPr>
          <a:lstStyle/>
          <a:p>
            <a:pPr marL="342900" lvl="1" indent="-342900">
              <a:buFont typeface="Arial"/>
              <a:buChar char="•"/>
            </a:pPr>
            <a:r>
              <a:rPr lang="fr-CH" dirty="0" smtClean="0"/>
              <a:t>No </a:t>
            </a:r>
            <a:r>
              <a:rPr lang="fr-CH" dirty="0" err="1" smtClean="0"/>
              <a:t>independent</a:t>
            </a:r>
            <a:r>
              <a:rPr lang="fr-CH" dirty="0" smtClean="0"/>
              <a:t> </a:t>
            </a:r>
            <a:r>
              <a:rPr lang="fr-CH" dirty="0" err="1" smtClean="0"/>
              <a:t>mechanism</a:t>
            </a:r>
            <a:r>
              <a:rPr lang="fr-CH" dirty="0" smtClean="0"/>
              <a:t> for </a:t>
            </a:r>
            <a:r>
              <a:rPr lang="fr-CH" dirty="0" err="1" smtClean="0"/>
              <a:t>debt</a:t>
            </a:r>
            <a:r>
              <a:rPr lang="fr-CH" dirty="0" smtClean="0"/>
              <a:t> </a:t>
            </a:r>
            <a:r>
              <a:rPr lang="fr-CH" dirty="0" err="1" smtClean="0"/>
              <a:t>resolution</a:t>
            </a:r>
            <a:endParaRPr lang="fr-CH" dirty="0" smtClean="0"/>
          </a:p>
          <a:p>
            <a:pPr marL="742950" lvl="2" indent="-342900"/>
            <a:r>
              <a:rPr lang="fr-CH" dirty="0" smtClean="0"/>
              <a:t>IMF </a:t>
            </a:r>
            <a:r>
              <a:rPr lang="fr-CH" dirty="0" err="1" smtClean="0"/>
              <a:t>is</a:t>
            </a:r>
            <a:r>
              <a:rPr lang="fr-CH" dirty="0" smtClean="0"/>
              <a:t> a </a:t>
            </a:r>
            <a:r>
              <a:rPr lang="fr-CH" dirty="0" err="1" smtClean="0"/>
              <a:t>creditor</a:t>
            </a:r>
            <a:r>
              <a:rPr lang="fr-CH" dirty="0" smtClean="0"/>
              <a:t>, </a:t>
            </a:r>
            <a:r>
              <a:rPr lang="fr-CH" dirty="0" err="1" smtClean="0"/>
              <a:t>controlled</a:t>
            </a:r>
            <a:r>
              <a:rPr lang="fr-CH" dirty="0" smtClean="0"/>
              <a:t> by </a:t>
            </a:r>
            <a:r>
              <a:rPr lang="fr-CH" dirty="0" err="1" smtClean="0"/>
              <a:t>other</a:t>
            </a:r>
            <a:r>
              <a:rPr lang="fr-CH" dirty="0" smtClean="0"/>
              <a:t> </a:t>
            </a:r>
            <a:r>
              <a:rPr lang="fr-CH" dirty="0" err="1" smtClean="0"/>
              <a:t>creditors</a:t>
            </a:r>
            <a:endParaRPr lang="fr-CH" dirty="0" smtClean="0"/>
          </a:p>
          <a:p>
            <a:pPr marL="342900" lvl="1" indent="-342900">
              <a:buFont typeface="Arial"/>
              <a:buChar char="•"/>
            </a:pPr>
            <a:r>
              <a:rPr lang="fr-CH" dirty="0" smtClean="0"/>
              <a:t>Financial abdication</a:t>
            </a:r>
          </a:p>
          <a:p>
            <a:pPr marL="742950" lvl="2" indent="-342900"/>
            <a:r>
              <a:rPr lang="fr-CH" dirty="0" smtClean="0"/>
              <a:t>All </a:t>
            </a:r>
            <a:r>
              <a:rPr lang="fr-CH" dirty="0" err="1" smtClean="0"/>
              <a:t>debt</a:t>
            </a:r>
            <a:r>
              <a:rPr lang="fr-CH" dirty="0" smtClean="0"/>
              <a:t> relief </a:t>
            </a:r>
            <a:r>
              <a:rPr lang="fr-CH" dirty="0" err="1" smtClean="0"/>
              <a:t>voluntary</a:t>
            </a:r>
            <a:r>
              <a:rPr lang="fr-CH" dirty="0" smtClean="0"/>
              <a:t>: IMF </a:t>
            </a:r>
            <a:r>
              <a:rPr lang="fr-CH" dirty="0" err="1" smtClean="0"/>
              <a:t>could</a:t>
            </a:r>
            <a:r>
              <a:rPr lang="fr-CH" dirty="0" smtClean="0"/>
              <a:t> have </a:t>
            </a:r>
            <a:r>
              <a:rPr lang="fr-CH" dirty="0" err="1" smtClean="0"/>
              <a:t>enforced</a:t>
            </a:r>
            <a:r>
              <a:rPr lang="fr-CH" dirty="0" smtClean="0"/>
              <a:t>, but </a:t>
            </a:r>
            <a:r>
              <a:rPr lang="fr-CH" dirty="0" err="1" smtClean="0"/>
              <a:t>didn’t</a:t>
            </a:r>
            <a:r>
              <a:rPr lang="fr-CH" dirty="0" smtClean="0"/>
              <a:t> </a:t>
            </a:r>
          </a:p>
          <a:p>
            <a:pPr marL="742950" lvl="2" indent="-342900"/>
            <a:r>
              <a:rPr lang="fr-CH" dirty="0"/>
              <a:t>Always (and </a:t>
            </a:r>
            <a:r>
              <a:rPr lang="fr-CH" dirty="0" err="1"/>
              <a:t>clearly</a:t>
            </a:r>
            <a:r>
              <a:rPr lang="fr-CH" dirty="0"/>
              <a:t>) </a:t>
            </a:r>
            <a:r>
              <a:rPr lang="fr-CH" dirty="0" err="1"/>
              <a:t>too</a:t>
            </a:r>
            <a:r>
              <a:rPr lang="fr-CH" dirty="0"/>
              <a:t> </a:t>
            </a:r>
            <a:r>
              <a:rPr lang="fr-CH" dirty="0" err="1"/>
              <a:t>little</a:t>
            </a:r>
            <a:r>
              <a:rPr lang="fr-CH" dirty="0"/>
              <a:t> </a:t>
            </a:r>
            <a:r>
              <a:rPr lang="fr-CH" dirty="0" err="1"/>
              <a:t>too</a:t>
            </a:r>
            <a:r>
              <a:rPr lang="fr-CH" dirty="0"/>
              <a:t> </a:t>
            </a:r>
            <a:r>
              <a:rPr lang="fr-CH" dirty="0" err="1"/>
              <a:t>late</a:t>
            </a:r>
            <a:endParaRPr lang="fr-CH" dirty="0"/>
          </a:p>
          <a:p>
            <a:pPr marL="742950" lvl="2" indent="-342900"/>
            <a:r>
              <a:rPr lang="fr-CH" dirty="0" smtClean="0">
                <a:sym typeface="Wingdings" panose="05000000000000000000" pitchFamily="2" charset="2"/>
              </a:rPr>
              <a:t> </a:t>
            </a:r>
            <a:r>
              <a:rPr lang="fr-CH" dirty="0" err="1" smtClean="0">
                <a:sym typeface="Wingdings" panose="05000000000000000000" pitchFamily="2" charset="2"/>
              </a:rPr>
              <a:t>degree</a:t>
            </a:r>
            <a:r>
              <a:rPr lang="fr-CH" dirty="0" smtClean="0">
                <a:sym typeface="Wingdings" panose="05000000000000000000" pitchFamily="2" charset="2"/>
              </a:rPr>
              <a:t> of </a:t>
            </a:r>
            <a:r>
              <a:rPr lang="fr-CH" dirty="0" err="1" smtClean="0">
                <a:sym typeface="Wingdings" panose="05000000000000000000" pitchFamily="2" charset="2"/>
              </a:rPr>
              <a:t>austerity</a:t>
            </a:r>
            <a:r>
              <a:rPr lang="fr-CH" dirty="0" smtClean="0">
                <a:sym typeface="Wingdings" panose="05000000000000000000" pitchFamily="2" charset="2"/>
              </a:rPr>
              <a:t> </a:t>
            </a:r>
            <a:r>
              <a:rPr lang="fr-CH" dirty="0" err="1" smtClean="0">
                <a:sym typeface="Wingdings" panose="05000000000000000000" pitchFamily="2" charset="2"/>
              </a:rPr>
              <a:t>dictated</a:t>
            </a:r>
            <a:r>
              <a:rPr lang="fr-CH" dirty="0" smtClean="0">
                <a:sym typeface="Wingdings" panose="05000000000000000000" pitchFamily="2" charset="2"/>
              </a:rPr>
              <a:t> by </a:t>
            </a:r>
            <a:r>
              <a:rPr lang="fr-CH" dirty="0" err="1" smtClean="0">
                <a:sym typeface="Wingdings" panose="05000000000000000000" pitchFamily="2" charset="2"/>
              </a:rPr>
              <a:t>willingness</a:t>
            </a:r>
            <a:r>
              <a:rPr lang="fr-CH" dirty="0" smtClean="0">
                <a:sym typeface="Wingdings" panose="05000000000000000000" pitchFamily="2" charset="2"/>
              </a:rPr>
              <a:t> of </a:t>
            </a:r>
            <a:r>
              <a:rPr lang="fr-CH" dirty="0" err="1" smtClean="0">
                <a:sym typeface="Wingdings" panose="05000000000000000000" pitchFamily="2" charset="2"/>
              </a:rPr>
              <a:t>creditors</a:t>
            </a:r>
            <a:endParaRPr lang="fr-CH" dirty="0" smtClean="0"/>
          </a:p>
          <a:p>
            <a:pPr marL="342900" lvl="1" indent="-342900">
              <a:buFont typeface="Arial"/>
              <a:buChar char="•"/>
            </a:pPr>
            <a:r>
              <a:rPr lang="fr-CH" dirty="0" smtClean="0"/>
              <a:t>Policy </a:t>
            </a:r>
            <a:r>
              <a:rPr lang="fr-CH" dirty="0" err="1" smtClean="0"/>
              <a:t>cooption</a:t>
            </a:r>
            <a:r>
              <a:rPr lang="fr-CH" dirty="0" smtClean="0"/>
              <a:t> – IMF as </a:t>
            </a:r>
            <a:r>
              <a:rPr lang="fr-CH" dirty="0" err="1" smtClean="0"/>
              <a:t>enforcer</a:t>
            </a:r>
            <a:endParaRPr lang="en-US" dirty="0" smtClean="0"/>
          </a:p>
          <a:p>
            <a:pPr marL="742950" lvl="2" indent="-342900"/>
            <a:r>
              <a:rPr lang="en-US" dirty="0" smtClean="0"/>
              <a:t>All financing and debt relief subject to policy conditionality</a:t>
            </a:r>
          </a:p>
          <a:p>
            <a:pPr marL="742950" lvl="2" indent="-342900"/>
            <a:r>
              <a:rPr lang="fr-CH" dirty="0" err="1" smtClean="0"/>
              <a:t>Austerity</a:t>
            </a:r>
            <a:r>
              <a:rPr lang="fr-CH" dirty="0" smtClean="0"/>
              <a:t> </a:t>
            </a:r>
          </a:p>
          <a:p>
            <a:pPr marL="1200150" lvl="3" indent="-342900"/>
            <a:r>
              <a:rPr lang="fr-CH" dirty="0" err="1" smtClean="0"/>
              <a:t>politically</a:t>
            </a:r>
            <a:r>
              <a:rPr lang="fr-CH" dirty="0" smtClean="0"/>
              <a:t> </a:t>
            </a:r>
            <a:r>
              <a:rPr lang="fr-CH" dirty="0" err="1" smtClean="0"/>
              <a:t>untenable</a:t>
            </a:r>
            <a:r>
              <a:rPr lang="fr-CH" dirty="0" smtClean="0"/>
              <a:t>, </a:t>
            </a:r>
            <a:r>
              <a:rPr lang="fr-CH" dirty="0" err="1" smtClean="0"/>
              <a:t>economically</a:t>
            </a:r>
            <a:r>
              <a:rPr lang="fr-CH" dirty="0" smtClean="0"/>
              <a:t> </a:t>
            </a:r>
            <a:r>
              <a:rPr lang="fr-CH" dirty="0" err="1" smtClean="0"/>
              <a:t>damaging</a:t>
            </a:r>
            <a:r>
              <a:rPr lang="fr-CH" dirty="0" smtClean="0"/>
              <a:t>, </a:t>
            </a:r>
            <a:r>
              <a:rPr lang="fr-CH" dirty="0" err="1" smtClean="0"/>
              <a:t>socially</a:t>
            </a:r>
            <a:r>
              <a:rPr lang="fr-CH" dirty="0" smtClean="0"/>
              <a:t> </a:t>
            </a:r>
            <a:r>
              <a:rPr lang="fr-CH" dirty="0" err="1" smtClean="0"/>
              <a:t>harmful</a:t>
            </a:r>
            <a:endParaRPr lang="fr-CH" dirty="0" smtClean="0"/>
          </a:p>
          <a:p>
            <a:pPr marL="742950" lvl="2" indent="-342900"/>
            <a:r>
              <a:rPr lang="fr-CH" dirty="0" smtClean="0"/>
              <a:t>Structural </a:t>
            </a:r>
            <a:r>
              <a:rPr lang="fr-CH" dirty="0" err="1" smtClean="0"/>
              <a:t>adjustment</a:t>
            </a:r>
            <a:endParaRPr lang="fr-CH" dirty="0" smtClean="0"/>
          </a:p>
          <a:p>
            <a:pPr marL="1200150" lvl="3" indent="-342900"/>
            <a:r>
              <a:rPr lang="fr-CH" dirty="0" err="1" smtClean="0"/>
              <a:t>driven</a:t>
            </a:r>
            <a:r>
              <a:rPr lang="fr-CH" dirty="0" smtClean="0"/>
              <a:t> by </a:t>
            </a:r>
            <a:r>
              <a:rPr lang="fr-CH" dirty="0" err="1" smtClean="0"/>
              <a:t>neoliberal</a:t>
            </a:r>
            <a:r>
              <a:rPr lang="fr-CH" dirty="0" smtClean="0"/>
              <a:t> </a:t>
            </a:r>
            <a:r>
              <a:rPr lang="fr-CH" dirty="0" err="1" smtClean="0"/>
              <a:t>ideology</a:t>
            </a:r>
            <a:r>
              <a:rPr lang="fr-CH" dirty="0" smtClean="0"/>
              <a:t>, </a:t>
            </a:r>
            <a:r>
              <a:rPr lang="fr-CH" dirty="0" err="1" smtClean="0"/>
              <a:t>economically</a:t>
            </a:r>
            <a:r>
              <a:rPr lang="fr-CH" dirty="0" smtClean="0"/>
              <a:t> ineffective (</a:t>
            </a:r>
            <a:r>
              <a:rPr lang="fr-CH" dirty="0" err="1" smtClean="0"/>
              <a:t>at</a:t>
            </a:r>
            <a:r>
              <a:rPr lang="fr-CH" dirty="0" smtClean="0"/>
              <a:t> best)</a:t>
            </a:r>
          </a:p>
          <a:p>
            <a:pPr marL="342900" lvl="1" indent="-342900">
              <a:buFont typeface="Arial"/>
              <a:buChar char="•"/>
            </a:pPr>
            <a:r>
              <a:rPr lang="fr-CH" dirty="0"/>
              <a:t>F</a:t>
            </a:r>
            <a:r>
              <a:rPr lang="fr-CH" dirty="0" smtClean="0"/>
              <a:t>inancial </a:t>
            </a:r>
            <a:r>
              <a:rPr lang="fr-CH" dirty="0" err="1" smtClean="0"/>
              <a:t>dependency</a:t>
            </a:r>
            <a:r>
              <a:rPr lang="fr-CH" dirty="0" smtClean="0"/>
              <a:t> </a:t>
            </a:r>
            <a:r>
              <a:rPr lang="fr-CH" dirty="0" err="1" smtClean="0"/>
              <a:t>used</a:t>
            </a:r>
            <a:r>
              <a:rPr lang="fr-CH" dirty="0" smtClean="0"/>
              <a:t> as a </a:t>
            </a:r>
            <a:r>
              <a:rPr lang="fr-CH" dirty="0" err="1" smtClean="0"/>
              <a:t>policy</a:t>
            </a:r>
            <a:r>
              <a:rPr lang="fr-CH" dirty="0" smtClean="0"/>
              <a:t> lever</a:t>
            </a:r>
            <a:endParaRPr lang="fr-CH" dirty="0"/>
          </a:p>
          <a:p>
            <a:pPr marL="342900" lvl="1" indent="-342900">
              <a:buFont typeface="Arial"/>
              <a:buChar char="•"/>
            </a:pPr>
            <a:r>
              <a:rPr lang="fr-CH" dirty="0" smtClean="0"/>
              <a:t>All </a:t>
            </a:r>
            <a:r>
              <a:rPr lang="fr-CH" dirty="0" err="1" smtClean="0"/>
              <a:t>reflect</a:t>
            </a:r>
            <a:r>
              <a:rPr lang="fr-CH" dirty="0" smtClean="0"/>
              <a:t> the </a:t>
            </a:r>
            <a:r>
              <a:rPr lang="fr-CH" dirty="0" err="1" smtClean="0"/>
              <a:t>interests</a:t>
            </a:r>
            <a:r>
              <a:rPr lang="fr-CH" dirty="0" smtClean="0"/>
              <a:t> of the </a:t>
            </a:r>
            <a:r>
              <a:rPr lang="fr-CH" dirty="0" err="1" smtClean="0"/>
              <a:t>developed</a:t>
            </a:r>
            <a:r>
              <a:rPr lang="fr-CH" dirty="0" smtClean="0"/>
              <a:t> countries</a:t>
            </a:r>
            <a:endParaRPr lang="fr-CH" dirty="0"/>
          </a:p>
          <a:p>
            <a:pPr marL="1200150" lvl="3" indent="-342900"/>
            <a:endParaRPr lang="en-US" dirty="0" smtClean="0"/>
          </a:p>
          <a:p>
            <a:pPr marL="342900" lvl="1" indent="-342900">
              <a:buFont typeface="Arial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03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dirty="0" smtClean="0"/>
              <a:t>Commission on Social Determinants of Health on Structural Adjustment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2016" y="1874066"/>
            <a:ext cx="8863342" cy="4644429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spcAft>
                <a:spcPts val="1800"/>
              </a:spcAft>
            </a:pPr>
            <a:r>
              <a:rPr lang="en-US" altLang="en-US" sz="2800" dirty="0" smtClean="0"/>
              <a:t>“structural adjustment… had a </a:t>
            </a:r>
            <a:r>
              <a:rPr lang="en-US" altLang="en-US" sz="2800" b="1" i="1" dirty="0" smtClean="0"/>
              <a:t>severe adverse impact on key social determinants of health</a:t>
            </a:r>
            <a:r>
              <a:rPr lang="en-US" altLang="en-US" sz="2800" dirty="0" smtClean="0"/>
              <a:t> – including health care and education – across most participating countries”</a:t>
            </a:r>
          </a:p>
          <a:p>
            <a:pPr eaLnBrk="1" hangingPunct="1">
              <a:lnSpc>
                <a:spcPct val="80000"/>
              </a:lnSpc>
              <a:spcAft>
                <a:spcPts val="1800"/>
              </a:spcAft>
            </a:pPr>
            <a:r>
              <a:rPr lang="en-US" altLang="en-US" sz="2800" dirty="0" smtClean="0"/>
              <a:t>the IMF’s “overall policies and targets… </a:t>
            </a:r>
            <a:r>
              <a:rPr lang="en-US" altLang="en-US" sz="2800" b="1" i="1" dirty="0" smtClean="0"/>
              <a:t>limit the resources available for health care and health personnel</a:t>
            </a:r>
            <a:r>
              <a:rPr lang="en-US" altLang="en-US" sz="2800" dirty="0" smtClean="0"/>
              <a:t>, and health ministries have difficulty influencing the budget-setting process”</a:t>
            </a:r>
          </a:p>
          <a:p>
            <a:pPr eaLnBrk="1" hangingPunct="1">
              <a:lnSpc>
                <a:spcPct val="80000"/>
              </a:lnSpc>
              <a:spcAft>
                <a:spcPts val="1800"/>
              </a:spcAft>
            </a:pPr>
            <a:r>
              <a:rPr lang="en-US" altLang="en-US" sz="2800" dirty="0" smtClean="0"/>
              <a:t>“it is not clear that the harsh degree and policy strait-jacket that structural adjustment imposed produced the anticipated benefits, much less whether the health and social costs were warranted” </a:t>
            </a:r>
          </a:p>
        </p:txBody>
      </p:sp>
    </p:spTree>
    <p:extLst>
      <p:ext uri="{BB962C8B-B14F-4D97-AF65-F5344CB8AC3E}">
        <p14:creationId xmlns:p14="http://schemas.microsoft.com/office/powerpoint/2010/main" val="2368923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SSA: Annual Change in Life Expectancy, 1960-2010 (years)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888979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0296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SSA: Annual Change in Life Expectancy, 1960-2010 (years)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05548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76119" y="1707250"/>
            <a:ext cx="380480" cy="1432443"/>
          </a:xfrm>
          <a:prstGeom prst="rect">
            <a:avLst/>
          </a:prstGeom>
          <a:solidFill>
            <a:schemeClr val="bg1"/>
          </a:solidFill>
        </p:spPr>
        <p:txBody>
          <a:bodyPr vert="vert270" wrap="none" lIns="36000" rIns="36000" rtlCol="0">
            <a:spAutoFit/>
          </a:bodyPr>
          <a:lstStyle/>
          <a:p>
            <a:r>
              <a:rPr lang="fr-CH" sz="1000" b="1" dirty="0" smtClean="0"/>
              <a:t>Balance of </a:t>
            </a:r>
            <a:r>
              <a:rPr lang="fr-CH" sz="1000" b="1" dirty="0" err="1" smtClean="0"/>
              <a:t>payment</a:t>
            </a:r>
            <a:endParaRPr lang="fr-CH" sz="1000" b="1" dirty="0"/>
          </a:p>
          <a:p>
            <a:r>
              <a:rPr lang="fr-CH" sz="1000" b="1" dirty="0" err="1"/>
              <a:t>p</a:t>
            </a:r>
            <a:r>
              <a:rPr lang="fr-CH" sz="1000" b="1" dirty="0" err="1" smtClean="0"/>
              <a:t>roblems</a:t>
            </a:r>
            <a:r>
              <a:rPr lang="fr-CH" sz="1000" b="1" dirty="0" smtClean="0"/>
              <a:t> </a:t>
            </a:r>
            <a:r>
              <a:rPr lang="fr-CH" sz="1000" b="1" dirty="0" err="1" smtClean="0"/>
              <a:t>emerge</a:t>
            </a:r>
            <a:r>
              <a:rPr lang="fr-CH" sz="1000" b="1" dirty="0" smtClean="0"/>
              <a:t>, 1976ff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245592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SSA: Annual % Change in Under-5 Mortality, 1965-2010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924732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7667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b="1" dirty="0" smtClean="0"/>
              <a:t>HIV/AIDS?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err="1" smtClean="0"/>
              <a:t>Too</a:t>
            </a:r>
            <a:r>
              <a:rPr lang="fr-CH" dirty="0" smtClean="0"/>
              <a:t> </a:t>
            </a:r>
            <a:r>
              <a:rPr lang="fr-CH" dirty="0" err="1" smtClean="0"/>
              <a:t>much</a:t>
            </a:r>
            <a:r>
              <a:rPr lang="fr-CH" dirty="0" smtClean="0"/>
              <a:t>, </a:t>
            </a:r>
            <a:r>
              <a:rPr lang="fr-CH" dirty="0" err="1" smtClean="0"/>
              <a:t>too</a:t>
            </a:r>
            <a:r>
              <a:rPr lang="fr-CH" dirty="0" smtClean="0"/>
              <a:t> </a:t>
            </a:r>
            <a:r>
              <a:rPr lang="fr-CH" dirty="0" err="1" smtClean="0"/>
              <a:t>soon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583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SSA: Change in Life Expectancy, 1960-2010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6707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SSA Change </a:t>
            </a:r>
            <a:r>
              <a:rPr lang="en-US" b="1" dirty="0"/>
              <a:t>in Life </a:t>
            </a:r>
            <a:r>
              <a:rPr lang="en-US" b="1" dirty="0" smtClean="0"/>
              <a:t>Expectancy</a:t>
            </a:r>
            <a:br>
              <a:rPr lang="en-US" b="1" dirty="0" smtClean="0"/>
            </a:br>
            <a:r>
              <a:rPr lang="en-US" b="1" dirty="0" smtClean="0"/>
              <a:t>(</a:t>
            </a:r>
            <a:r>
              <a:rPr lang="en-US" b="1" dirty="0"/>
              <a:t>adjusted </a:t>
            </a:r>
            <a:r>
              <a:rPr lang="en-US" b="1" dirty="0" smtClean="0"/>
              <a:t>for HIV/AIDS)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0041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SSA: Annual % Change in Under-5 Mortality, 1965-2010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446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SSA % Change in u5MR</a:t>
            </a:r>
            <a:br>
              <a:rPr lang="en-US" b="1" dirty="0" smtClean="0"/>
            </a:br>
            <a:r>
              <a:rPr lang="en-US" b="1" dirty="0" smtClean="0"/>
              <a:t>(adjusted for HIV/AIDS)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27203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Extreme Poverty in SSA, 1981-2008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999164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5852939" y="2799338"/>
            <a:ext cx="226591" cy="1216039"/>
          </a:xfrm>
          <a:prstGeom prst="rect">
            <a:avLst/>
          </a:prstGeom>
          <a:solidFill>
            <a:schemeClr val="bg1"/>
          </a:solidFill>
        </p:spPr>
        <p:txBody>
          <a:bodyPr vert="vert270" wrap="none" lIns="36000" rIns="3600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CH" sz="1000" b="1" dirty="0" smtClean="0"/>
              <a:t>PRSP </a:t>
            </a:r>
            <a:r>
              <a:rPr lang="fr-CH" sz="1000" b="1" dirty="0" err="1" smtClean="0"/>
              <a:t>approach</a:t>
            </a:r>
            <a:r>
              <a:rPr lang="fr-CH" sz="1000" b="1" dirty="0" smtClean="0"/>
              <a:t>, 1999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798760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Average Incomes of Poor Households, SSA, 1981-2005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57098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7992"/>
          </a:xfrm>
        </p:spPr>
        <p:txBody>
          <a:bodyPr/>
          <a:lstStyle/>
          <a:p>
            <a:r>
              <a:rPr lang="fr-CH" b="1" dirty="0" smtClean="0"/>
              <a:t>HIV/AIDS?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6661"/>
            <a:ext cx="8229600" cy="4843604"/>
          </a:xfrm>
        </p:spPr>
        <p:txBody>
          <a:bodyPr>
            <a:normAutofit fontScale="92500" lnSpcReduction="20000"/>
          </a:bodyPr>
          <a:lstStyle/>
          <a:p>
            <a:r>
              <a:rPr lang="fr-CH" dirty="0" err="1" smtClean="0"/>
              <a:t>Too</a:t>
            </a:r>
            <a:r>
              <a:rPr lang="fr-CH" dirty="0" smtClean="0"/>
              <a:t> </a:t>
            </a:r>
            <a:r>
              <a:rPr lang="fr-CH" dirty="0" err="1" smtClean="0"/>
              <a:t>much</a:t>
            </a:r>
            <a:r>
              <a:rPr lang="fr-CH" dirty="0" smtClean="0"/>
              <a:t>, </a:t>
            </a:r>
            <a:r>
              <a:rPr lang="fr-CH" dirty="0" err="1" smtClean="0"/>
              <a:t>too</a:t>
            </a:r>
            <a:r>
              <a:rPr lang="fr-CH" dirty="0" smtClean="0"/>
              <a:t> </a:t>
            </a:r>
            <a:r>
              <a:rPr lang="fr-CH" dirty="0" err="1" smtClean="0"/>
              <a:t>soon</a:t>
            </a:r>
            <a:endParaRPr lang="fr-CH" dirty="0" smtClean="0"/>
          </a:p>
          <a:p>
            <a:r>
              <a:rPr lang="fr-CH" dirty="0" smtClean="0"/>
              <a:t>HIV </a:t>
            </a:r>
            <a:r>
              <a:rPr lang="fr-CH" dirty="0" err="1" smtClean="0"/>
              <a:t>is</a:t>
            </a:r>
            <a:r>
              <a:rPr lang="fr-CH" dirty="0" smtClean="0"/>
              <a:t> not </a:t>
            </a:r>
            <a:r>
              <a:rPr lang="fr-CH" dirty="0" err="1" smtClean="0"/>
              <a:t>independent</a:t>
            </a:r>
            <a:r>
              <a:rPr lang="fr-CH" dirty="0" smtClean="0"/>
              <a:t> of </a:t>
            </a:r>
            <a:r>
              <a:rPr lang="fr-CH" dirty="0" err="1" smtClean="0"/>
              <a:t>debt</a:t>
            </a:r>
            <a:r>
              <a:rPr lang="fr-CH" dirty="0" smtClean="0"/>
              <a:t>/</a:t>
            </a:r>
            <a:r>
              <a:rPr lang="fr-CH" dirty="0" err="1" smtClean="0"/>
              <a:t>adjustment</a:t>
            </a:r>
            <a:endParaRPr lang="fr-CH" dirty="0" smtClean="0"/>
          </a:p>
          <a:p>
            <a:pPr lvl="1"/>
            <a:r>
              <a:rPr lang="fr-CH" dirty="0" err="1" smtClean="0"/>
              <a:t>Poverty</a:t>
            </a:r>
            <a:r>
              <a:rPr lang="fr-CH" dirty="0" smtClean="0"/>
              <a:t> + </a:t>
            </a:r>
            <a:r>
              <a:rPr lang="fr-CH" dirty="0" err="1" smtClean="0"/>
              <a:t>responses</a:t>
            </a:r>
            <a:endParaRPr lang="fr-CH" dirty="0" smtClean="0"/>
          </a:p>
          <a:p>
            <a:pPr lvl="1"/>
            <a:r>
              <a:rPr lang="fr-CH" dirty="0" smtClean="0"/>
              <a:t>Nutrition</a:t>
            </a:r>
          </a:p>
          <a:p>
            <a:pPr lvl="1"/>
            <a:r>
              <a:rPr lang="fr-CH" dirty="0" err="1" smtClean="0"/>
              <a:t>Health</a:t>
            </a:r>
            <a:r>
              <a:rPr lang="fr-CH" dirty="0" smtClean="0"/>
              <a:t> </a:t>
            </a:r>
            <a:r>
              <a:rPr lang="fr-CH" dirty="0" err="1" smtClean="0"/>
              <a:t>systems</a:t>
            </a:r>
            <a:r>
              <a:rPr lang="fr-CH" dirty="0" smtClean="0"/>
              <a:t>….</a:t>
            </a:r>
          </a:p>
          <a:p>
            <a:r>
              <a:rPr lang="fr-CH" dirty="0" err="1" smtClean="0"/>
              <a:t>Other</a:t>
            </a:r>
            <a:r>
              <a:rPr lang="fr-CH" dirty="0" smtClean="0"/>
              <a:t> </a:t>
            </a:r>
            <a:r>
              <a:rPr lang="fr-CH" dirty="0" err="1" smtClean="0"/>
              <a:t>powerful</a:t>
            </a:r>
            <a:r>
              <a:rPr lang="fr-CH" dirty="0" smtClean="0"/>
              <a:t> </a:t>
            </a:r>
            <a:r>
              <a:rPr lang="fr-CH" dirty="0" err="1" smtClean="0"/>
              <a:t>confouding</a:t>
            </a:r>
            <a:r>
              <a:rPr lang="fr-CH" dirty="0" smtClean="0"/>
              <a:t> </a:t>
            </a:r>
            <a:r>
              <a:rPr lang="fr-CH" dirty="0" err="1" smtClean="0"/>
              <a:t>factors</a:t>
            </a:r>
            <a:r>
              <a:rPr lang="fr-CH" dirty="0" smtClean="0"/>
              <a:t> operating in the opposite direction in the 1980s</a:t>
            </a:r>
          </a:p>
          <a:p>
            <a:pPr lvl="1"/>
            <a:r>
              <a:rPr lang="fr-CH" dirty="0" err="1" smtClean="0"/>
              <a:t>Primary</a:t>
            </a:r>
            <a:r>
              <a:rPr lang="fr-CH" dirty="0" smtClean="0"/>
              <a:t> </a:t>
            </a:r>
            <a:r>
              <a:rPr lang="fr-CH" dirty="0" err="1" smtClean="0"/>
              <a:t>health</a:t>
            </a:r>
            <a:r>
              <a:rPr lang="fr-CH" dirty="0" smtClean="0"/>
              <a:t> care</a:t>
            </a:r>
          </a:p>
          <a:p>
            <a:pPr lvl="1"/>
            <a:r>
              <a:rPr lang="fr-CH" dirty="0" smtClean="0"/>
              <a:t>Mass vaccination </a:t>
            </a:r>
            <a:r>
              <a:rPr lang="fr-CH" dirty="0" err="1" smtClean="0"/>
              <a:t>campaigns</a:t>
            </a:r>
            <a:endParaRPr lang="fr-CH" dirty="0" smtClean="0"/>
          </a:p>
          <a:p>
            <a:pPr lvl="1"/>
            <a:r>
              <a:rPr lang="fr-CH" dirty="0" smtClean="0"/>
              <a:t>Oral </a:t>
            </a:r>
            <a:r>
              <a:rPr lang="fr-CH" dirty="0" err="1" smtClean="0"/>
              <a:t>reydration</a:t>
            </a:r>
            <a:r>
              <a:rPr lang="fr-CH" dirty="0" smtClean="0"/>
              <a:t> </a:t>
            </a:r>
            <a:r>
              <a:rPr lang="fr-CH" dirty="0" err="1"/>
              <a:t>therapy</a:t>
            </a:r>
            <a:endParaRPr lang="fr-CH" dirty="0"/>
          </a:p>
          <a:p>
            <a:pPr marL="342900" lvl="1" indent="-342900">
              <a:buFont typeface="Arial"/>
              <a:buChar char="•"/>
            </a:pPr>
            <a:r>
              <a:rPr lang="fr-CH" dirty="0"/>
              <a:t>Should have </a:t>
            </a:r>
            <a:r>
              <a:rPr lang="fr-CH" dirty="0" err="1"/>
              <a:t>seen</a:t>
            </a:r>
            <a:r>
              <a:rPr lang="fr-CH" dirty="0"/>
              <a:t> a major </a:t>
            </a:r>
            <a:r>
              <a:rPr lang="fr-CH" b="1" i="1" dirty="0" err="1"/>
              <a:t>acceleration</a:t>
            </a:r>
            <a:r>
              <a:rPr lang="fr-CH" dirty="0"/>
              <a:t> </a:t>
            </a:r>
            <a:r>
              <a:rPr lang="fr-CH" dirty="0" smtClean="0"/>
              <a:t>in </a:t>
            </a:r>
            <a:r>
              <a:rPr lang="fr-CH" dirty="0" err="1" smtClean="0"/>
              <a:t>health</a:t>
            </a:r>
            <a:r>
              <a:rPr lang="fr-CH" dirty="0" smtClean="0"/>
              <a:t> </a:t>
            </a:r>
            <a:r>
              <a:rPr lang="fr-CH" dirty="0" err="1" smtClean="0"/>
              <a:t>improvement</a:t>
            </a:r>
            <a:r>
              <a:rPr lang="fr-CH" dirty="0" smtClean="0"/>
              <a:t> (esp</a:t>
            </a:r>
            <a:r>
              <a:rPr lang="fr-CH" dirty="0"/>
              <a:t>. u5MR</a:t>
            </a:r>
            <a:r>
              <a:rPr lang="fr-CH" dirty="0" smtClean="0"/>
              <a:t>)</a:t>
            </a:r>
            <a:endParaRPr lang="fr-CH" dirty="0"/>
          </a:p>
          <a:p>
            <a:endParaRPr lang="fr-CH" dirty="0"/>
          </a:p>
          <a:p>
            <a:endParaRPr lang="fr-CH" dirty="0"/>
          </a:p>
          <a:p>
            <a:pPr lvl="1"/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1396927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“The Rise of the South”?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000" dirty="0" smtClean="0"/>
              <a:t>Rise of “BRICS” and “emerging markets”</a:t>
            </a:r>
          </a:p>
          <a:p>
            <a:r>
              <a:rPr lang="en-GB" sz="3000" dirty="0" smtClean="0"/>
              <a:t>Shifting overall North-South balance, BUT….</a:t>
            </a:r>
          </a:p>
          <a:p>
            <a:pPr lvl="1"/>
            <a:r>
              <a:rPr lang="en-GB" sz="2600" dirty="0"/>
              <a:t>Benefits to emerging markets relatively </a:t>
            </a:r>
            <a:r>
              <a:rPr lang="en-GB" sz="2600" dirty="0" smtClean="0"/>
              <a:t>limited – influence remains much less than population share</a:t>
            </a:r>
            <a:endParaRPr lang="en-GB" sz="2600" dirty="0"/>
          </a:p>
          <a:p>
            <a:pPr lvl="1"/>
            <a:r>
              <a:rPr lang="en-GB" sz="2600" dirty="0"/>
              <a:t>Northern minority still dominates</a:t>
            </a:r>
          </a:p>
          <a:p>
            <a:pPr lvl="1"/>
            <a:r>
              <a:rPr lang="en-GB" sz="2600" dirty="0" smtClean="0"/>
              <a:t>Doesn’t benefit LICs</a:t>
            </a:r>
          </a:p>
          <a:p>
            <a:endParaRPr lang="fr-CH" dirty="0"/>
          </a:p>
          <a:p>
            <a:endParaRPr lang="fr-CH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480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IMF Votes: </a:t>
            </a:r>
            <a:r>
              <a:rPr lang="en-US" b="1" dirty="0" smtClean="0"/>
              <a:t>Developed Countries </a:t>
            </a:r>
            <a:r>
              <a:rPr lang="en-US" b="1" dirty="0" err="1" smtClean="0"/>
              <a:t>cf</a:t>
            </a:r>
            <a:r>
              <a:rPr lang="en-US" b="1" dirty="0" smtClean="0"/>
              <a:t> </a:t>
            </a:r>
            <a:r>
              <a:rPr lang="en-US" b="1" dirty="0"/>
              <a:t>Low-Income Countries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83" y="1525700"/>
            <a:ext cx="2973886" cy="2480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437" y="1545448"/>
            <a:ext cx="2968400" cy="248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431" y="4005768"/>
            <a:ext cx="2968400" cy="248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831" y="4012326"/>
            <a:ext cx="2968400" cy="248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07706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“The Rise of the South”?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Rise of “BRICS” and “emerging markets”</a:t>
            </a:r>
          </a:p>
          <a:p>
            <a:r>
              <a:rPr lang="en-GB" dirty="0" smtClean="0"/>
              <a:t>Shifting overall North-South balance, BUT….</a:t>
            </a:r>
          </a:p>
          <a:p>
            <a:pPr lvl="1"/>
            <a:r>
              <a:rPr lang="en-GB" dirty="0"/>
              <a:t>Benefits to emerging markets relatively </a:t>
            </a:r>
            <a:r>
              <a:rPr lang="en-GB" dirty="0" smtClean="0"/>
              <a:t>limited – influence remains much less than population share</a:t>
            </a:r>
            <a:endParaRPr lang="en-GB" dirty="0"/>
          </a:p>
          <a:p>
            <a:pPr lvl="1"/>
            <a:r>
              <a:rPr lang="en-GB" dirty="0"/>
              <a:t>Northern minority still dominates</a:t>
            </a:r>
          </a:p>
          <a:p>
            <a:pPr lvl="1"/>
            <a:r>
              <a:rPr lang="en-GB" dirty="0" smtClean="0"/>
              <a:t>Doesn’t benefit LICs</a:t>
            </a:r>
          </a:p>
          <a:p>
            <a:pPr lvl="1"/>
            <a:r>
              <a:rPr lang="en-GB" dirty="0" smtClean="0"/>
              <a:t>Different interests from LICs/LDCs</a:t>
            </a:r>
          </a:p>
          <a:p>
            <a:pPr lvl="1"/>
            <a:r>
              <a:rPr lang="en-GB" dirty="0" smtClean="0"/>
              <a:t>Gap widens further as they get richer</a:t>
            </a:r>
          </a:p>
          <a:p>
            <a:pPr lvl="1"/>
            <a:r>
              <a:rPr lang="en-GB" dirty="0" smtClean="0"/>
              <a:t>Impasse: emerging markets strong enough to block, but not to set agenda – </a:t>
            </a:r>
            <a:r>
              <a:rPr lang="en-GB" dirty="0" err="1" smtClean="0"/>
              <a:t>eg</a:t>
            </a:r>
            <a:r>
              <a:rPr lang="en-GB" dirty="0" smtClean="0"/>
              <a:t> WTO; climate</a:t>
            </a:r>
            <a:endParaRPr lang="en-GB" dirty="0"/>
          </a:p>
          <a:p>
            <a:r>
              <a:rPr lang="en-GB" dirty="0" smtClean="0"/>
              <a:t>No substitute for democracy!</a:t>
            </a:r>
          </a:p>
          <a:p>
            <a:endParaRPr lang="fr-CH" dirty="0"/>
          </a:p>
          <a:p>
            <a:endParaRPr lang="fr-CH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1151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b="1" dirty="0" smtClean="0"/>
              <a:t>Conclusions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6554" cy="4525963"/>
          </a:xfrm>
        </p:spPr>
        <p:txBody>
          <a:bodyPr>
            <a:normAutofit lnSpcReduction="10000"/>
          </a:bodyPr>
          <a:lstStyle/>
          <a:p>
            <a:r>
              <a:rPr lang="fr-CH" dirty="0" smtClean="0"/>
              <a:t>The </a:t>
            </a:r>
            <a:r>
              <a:rPr lang="fr-CH" dirty="0" err="1" smtClean="0"/>
              <a:t>democratic</a:t>
            </a:r>
            <a:r>
              <a:rPr lang="fr-CH" dirty="0" smtClean="0"/>
              <a:t> </a:t>
            </a:r>
            <a:r>
              <a:rPr lang="fr-CH" dirty="0" err="1" smtClean="0"/>
              <a:t>deficit</a:t>
            </a:r>
            <a:r>
              <a:rPr lang="fr-CH" dirty="0" smtClean="0"/>
              <a:t> in global </a:t>
            </a:r>
            <a:r>
              <a:rPr lang="fr-CH" dirty="0" err="1" smtClean="0"/>
              <a:t>governance</a:t>
            </a:r>
            <a:r>
              <a:rPr lang="fr-CH" dirty="0" smtClean="0"/>
              <a:t> </a:t>
            </a:r>
            <a:r>
              <a:rPr lang="fr-CH" dirty="0" err="1" smtClean="0"/>
              <a:t>skews</a:t>
            </a:r>
            <a:r>
              <a:rPr lang="fr-CH" dirty="0" smtClean="0"/>
              <a:t> </a:t>
            </a:r>
            <a:r>
              <a:rPr lang="fr-CH" dirty="0" err="1" smtClean="0"/>
              <a:t>decision-making</a:t>
            </a:r>
            <a:r>
              <a:rPr lang="fr-CH" dirty="0" smtClean="0"/>
              <a:t> </a:t>
            </a:r>
            <a:r>
              <a:rPr lang="fr-CH" dirty="0" err="1" smtClean="0"/>
              <a:t>away</a:t>
            </a:r>
            <a:r>
              <a:rPr lang="fr-CH" dirty="0" smtClean="0"/>
              <a:t> </a:t>
            </a:r>
            <a:r>
              <a:rPr lang="fr-CH" dirty="0" err="1" smtClean="0"/>
              <a:t>from</a:t>
            </a:r>
            <a:r>
              <a:rPr lang="fr-CH" dirty="0" smtClean="0"/>
              <a:t> the </a:t>
            </a:r>
            <a:r>
              <a:rPr lang="fr-CH" dirty="0" err="1" smtClean="0"/>
              <a:t>interests</a:t>
            </a:r>
            <a:r>
              <a:rPr lang="fr-CH" dirty="0" smtClean="0"/>
              <a:t> of the </a:t>
            </a:r>
            <a:r>
              <a:rPr lang="fr-CH" dirty="0" err="1" smtClean="0"/>
              <a:t>poor</a:t>
            </a:r>
            <a:r>
              <a:rPr lang="fr-CH" dirty="0" smtClean="0"/>
              <a:t> </a:t>
            </a:r>
            <a:r>
              <a:rPr lang="fr-CH" dirty="0" err="1" smtClean="0"/>
              <a:t>majority</a:t>
            </a:r>
            <a:endParaRPr lang="fr-CH" dirty="0" smtClean="0"/>
          </a:p>
          <a:p>
            <a:r>
              <a:rPr lang="fr-CH" dirty="0" smtClean="0"/>
              <a:t>As the SSA </a:t>
            </a:r>
            <a:r>
              <a:rPr lang="fr-CH" dirty="0" err="1" smtClean="0"/>
              <a:t>debt</a:t>
            </a:r>
            <a:r>
              <a:rPr lang="fr-CH" dirty="0" smtClean="0"/>
              <a:t> </a:t>
            </a:r>
            <a:r>
              <a:rPr lang="fr-CH" dirty="0" err="1" smtClean="0"/>
              <a:t>crisis</a:t>
            </a:r>
            <a:r>
              <a:rPr lang="fr-CH" dirty="0" smtClean="0"/>
              <a:t> shows, </a:t>
            </a:r>
            <a:r>
              <a:rPr lang="fr-CH" dirty="0" err="1" smtClean="0"/>
              <a:t>this</a:t>
            </a:r>
            <a:r>
              <a:rPr lang="fr-CH" dirty="0" smtClean="0"/>
              <a:t> </a:t>
            </a:r>
            <a:r>
              <a:rPr lang="fr-CH" dirty="0" err="1" smtClean="0"/>
              <a:t>costs</a:t>
            </a:r>
            <a:r>
              <a:rPr lang="fr-CH" dirty="0" smtClean="0"/>
              <a:t> (a lot of) </a:t>
            </a:r>
            <a:r>
              <a:rPr lang="fr-CH" dirty="0" err="1" smtClean="0"/>
              <a:t>lives</a:t>
            </a:r>
            <a:endParaRPr lang="fr-CH" dirty="0" smtClean="0"/>
          </a:p>
          <a:p>
            <a:pPr lvl="1"/>
            <a:r>
              <a:rPr lang="fr-CH" dirty="0" smtClean="0"/>
              <a:t>The </a:t>
            </a:r>
            <a:r>
              <a:rPr lang="fr-CH" dirty="0" err="1" smtClean="0"/>
              <a:t>health</a:t>
            </a:r>
            <a:r>
              <a:rPr lang="fr-CH" dirty="0" smtClean="0"/>
              <a:t> impact </a:t>
            </a:r>
            <a:r>
              <a:rPr lang="fr-CH" dirty="0" err="1" smtClean="0"/>
              <a:t>could</a:t>
            </a:r>
            <a:r>
              <a:rPr lang="fr-CH" dirty="0" smtClean="0"/>
              <a:t> have been </a:t>
            </a:r>
            <a:r>
              <a:rPr lang="fr-CH" dirty="0" err="1" smtClean="0"/>
              <a:t>limited</a:t>
            </a:r>
            <a:r>
              <a:rPr lang="fr-CH" dirty="0" smtClean="0"/>
              <a:t> </a:t>
            </a:r>
            <a:r>
              <a:rPr lang="fr-CH" dirty="0" err="1" smtClean="0"/>
              <a:t>had</a:t>
            </a:r>
            <a:r>
              <a:rPr lang="fr-CH" dirty="0" smtClean="0"/>
              <a:t> the </a:t>
            </a:r>
            <a:r>
              <a:rPr lang="fr-CH" dirty="0" err="1" smtClean="0"/>
              <a:t>debt</a:t>
            </a:r>
            <a:r>
              <a:rPr lang="fr-CH" dirty="0" smtClean="0"/>
              <a:t> </a:t>
            </a:r>
            <a:r>
              <a:rPr lang="fr-CH" dirty="0" err="1" smtClean="0"/>
              <a:t>crisis</a:t>
            </a:r>
            <a:r>
              <a:rPr lang="fr-CH" dirty="0" smtClean="0"/>
              <a:t> been </a:t>
            </a:r>
            <a:r>
              <a:rPr lang="fr-CH" dirty="0" err="1" smtClean="0"/>
              <a:t>handled</a:t>
            </a:r>
            <a:r>
              <a:rPr lang="fr-CH" dirty="0" smtClean="0"/>
              <a:t> </a:t>
            </a:r>
            <a:r>
              <a:rPr lang="fr-CH" dirty="0" err="1" smtClean="0"/>
              <a:t>differently</a:t>
            </a:r>
            <a:endParaRPr lang="fr-CH" dirty="0" smtClean="0"/>
          </a:p>
          <a:p>
            <a:r>
              <a:rPr lang="fr-CH" dirty="0" err="1" smtClean="0"/>
              <a:t>Democratising</a:t>
            </a:r>
            <a:r>
              <a:rPr lang="fr-CH" dirty="0" smtClean="0"/>
              <a:t> global </a:t>
            </a:r>
            <a:r>
              <a:rPr lang="fr-CH" dirty="0" err="1" smtClean="0"/>
              <a:t>economic</a:t>
            </a:r>
            <a:r>
              <a:rPr lang="fr-CH" dirty="0" smtClean="0"/>
              <a:t> </a:t>
            </a:r>
            <a:r>
              <a:rPr lang="fr-CH" dirty="0" err="1" smtClean="0"/>
              <a:t>governance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critical</a:t>
            </a:r>
            <a:r>
              <a:rPr lang="fr-CH" dirty="0" smtClean="0"/>
              <a:t> to global </a:t>
            </a:r>
            <a:r>
              <a:rPr lang="fr-CH" dirty="0" err="1" smtClean="0"/>
              <a:t>health</a:t>
            </a:r>
            <a:r>
              <a:rPr lang="fr-CH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4122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4500"/>
            <a:ext cx="8229600" cy="601615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dirty="0"/>
              <a:t>we deem it unjust when a national </a:t>
            </a:r>
            <a:r>
              <a:rPr lang="en-US" dirty="0" smtClean="0"/>
              <a:t>economic order </a:t>
            </a:r>
            <a:r>
              <a:rPr lang="en-US" dirty="0"/>
              <a:t>is coercively imposed by a powerful minority and demand that any </a:t>
            </a:r>
            <a:r>
              <a:rPr lang="en-US" dirty="0" smtClean="0"/>
              <a:t>large majority </a:t>
            </a:r>
            <a:r>
              <a:rPr lang="en-US" dirty="0"/>
              <a:t>of its participants should be able to change its rules without the use </a:t>
            </a:r>
            <a:r>
              <a:rPr lang="en-US" dirty="0" smtClean="0"/>
              <a:t>of force</a:t>
            </a:r>
            <a:r>
              <a:rPr lang="en-US" dirty="0"/>
              <a:t>. But few in the wealthy countries would place the same moral </a:t>
            </a:r>
            <a:r>
              <a:rPr lang="en-US" dirty="0" smtClean="0"/>
              <a:t>requirement on </a:t>
            </a:r>
            <a:r>
              <a:rPr lang="en-US" dirty="0"/>
              <a:t>the </a:t>
            </a:r>
            <a:r>
              <a:rPr lang="en-US" i="1" dirty="0"/>
              <a:t>global </a:t>
            </a:r>
            <a:r>
              <a:rPr lang="en-US" dirty="0"/>
              <a:t>economic order — most would dismiss it as ridiculous or </a:t>
            </a:r>
            <a:r>
              <a:rPr lang="en-US" dirty="0" smtClean="0"/>
              <a:t>absurd…. [W]e</a:t>
            </a:r>
            <a:r>
              <a:rPr lang="en-US" dirty="0"/>
              <a:t>, the affluent </a:t>
            </a:r>
            <a:r>
              <a:rPr lang="en-US" dirty="0" smtClean="0"/>
              <a:t>countries and </a:t>
            </a:r>
            <a:r>
              <a:rPr lang="en-US" dirty="0"/>
              <a:t>their citizens, continue to impose a global economic order under </a:t>
            </a:r>
            <a:r>
              <a:rPr lang="en-US" dirty="0" smtClean="0"/>
              <a:t>which millions </a:t>
            </a:r>
            <a:r>
              <a:rPr lang="en-US" dirty="0"/>
              <a:t>avoidably die each year from poverty-related </a:t>
            </a:r>
            <a:r>
              <a:rPr lang="en-US" dirty="0" smtClean="0"/>
              <a:t>causes.”</a:t>
            </a:r>
          </a:p>
          <a:p>
            <a:pPr marL="0" indent="0" algn="r">
              <a:buNone/>
            </a:pPr>
            <a:r>
              <a:rPr lang="en-US" sz="2400" dirty="0" smtClean="0"/>
              <a:t>Thomas </a:t>
            </a:r>
            <a:r>
              <a:rPr lang="en-US" sz="2400" dirty="0" err="1" smtClean="0"/>
              <a:t>Pogge</a:t>
            </a:r>
            <a:r>
              <a:rPr lang="en-US" sz="2400" dirty="0" smtClean="0"/>
              <a:t>, </a:t>
            </a:r>
            <a:r>
              <a:rPr lang="en-US" sz="2400" i="1" dirty="0" smtClean="0"/>
              <a:t>Moral </a:t>
            </a:r>
            <a:r>
              <a:rPr lang="en-US" sz="2400" i="1" dirty="0" err="1" smtClean="0"/>
              <a:t>Univeralism</a:t>
            </a:r>
            <a:r>
              <a:rPr lang="en-US" sz="2400" i="1" dirty="0" smtClean="0"/>
              <a:t> and Global Economic Justice</a:t>
            </a:r>
            <a:r>
              <a:rPr lang="en-US" sz="2400" dirty="0" smtClean="0"/>
              <a:t>, 2002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08743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2004</TotalTime>
  <Words>1486</Words>
  <Application>Microsoft Office PowerPoint</Application>
  <PresentationFormat>On-screen Show (4:3)</PresentationFormat>
  <Paragraphs>159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Global Economic Governance for Health:  the Moral Imperative of Democratisation</vt:lpstr>
      <vt:lpstr>Distinguish between….</vt:lpstr>
      <vt:lpstr>Global Economic Governance  for Health</vt:lpstr>
      <vt:lpstr>The Need for Democratisation</vt:lpstr>
      <vt:lpstr>PowerPoint Presentation</vt:lpstr>
      <vt:lpstr>IMF Votes: Developed Countries cf Low-Income Countries</vt:lpstr>
      <vt:lpstr>IMF Votes: Developed Countries cf Low-Income Countries</vt:lpstr>
      <vt:lpstr>IMF Votes: Developed Countries cf Low-Income Countries</vt:lpstr>
      <vt:lpstr>IMF Votes: Developed Countries cf Low-Income Countries</vt:lpstr>
      <vt:lpstr>Indirect Mechanisms</vt:lpstr>
      <vt:lpstr>IMF Independent Evaluation Office Evaluation of IMF Governance (2008)</vt:lpstr>
      <vt:lpstr>Manifestations</vt:lpstr>
      <vt:lpstr>An Example: Compare and Contrast….</vt:lpstr>
      <vt:lpstr>What Went Wrong?</vt:lpstr>
      <vt:lpstr>Commission on Social Determinants of Health on Structural Adjustment</vt:lpstr>
      <vt:lpstr>SSA: Annual Change in Life Expectancy, 1960-2010 (years)</vt:lpstr>
      <vt:lpstr>SSA: Annual Change in Life Expectancy, 1960-2010 (years)</vt:lpstr>
      <vt:lpstr>SSA: Annual % Change in Under-5 Mortality, 1965-2010</vt:lpstr>
      <vt:lpstr>HIV/AIDS?</vt:lpstr>
      <vt:lpstr>SSA: Change in Life Expectancy, 1960-2010</vt:lpstr>
      <vt:lpstr>SSA Change in Life Expectancy (adjusted for HIV/AIDS)</vt:lpstr>
      <vt:lpstr>SSA: Annual % Change in Under-5 Mortality, 1965-2010</vt:lpstr>
      <vt:lpstr>SSA % Change in u5MR (adjusted for HIV/AIDS)</vt:lpstr>
      <vt:lpstr>Extreme Poverty in SSA, 1981-2008</vt:lpstr>
      <vt:lpstr>Average Incomes of Poor Households, SSA, 1981-2005</vt:lpstr>
      <vt:lpstr>HIV/AIDS?</vt:lpstr>
      <vt:lpstr>“The Rise of the South”?</vt:lpstr>
      <vt:lpstr>IMF Votes: Developed Countries cf Low-Income Countries</vt:lpstr>
      <vt:lpstr>“The Rise of the South”?</vt:lpstr>
      <vt:lpstr>Conclusions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Woodward</dc:creator>
  <cp:lastModifiedBy>Unctad User</cp:lastModifiedBy>
  <cp:revision>47</cp:revision>
  <cp:lastPrinted>2013-11-08T11:46:14Z</cp:lastPrinted>
  <dcterms:created xsi:type="dcterms:W3CDTF">2013-09-29T09:21:07Z</dcterms:created>
  <dcterms:modified xsi:type="dcterms:W3CDTF">2013-11-18T09:04:18Z</dcterms:modified>
</cp:coreProperties>
</file>